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4" r:id="rId6"/>
    <p:sldId id="311" r:id="rId7"/>
    <p:sldId id="309" r:id="rId8"/>
    <p:sldId id="313" r:id="rId9"/>
    <p:sldId id="318" r:id="rId10"/>
    <p:sldId id="319" r:id="rId11"/>
    <p:sldId id="316" r:id="rId12"/>
    <p:sldId id="317" r:id="rId13"/>
    <p:sldId id="320" r:id="rId14"/>
    <p:sldId id="322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We want this exercise to be </a:t>
          </a:r>
          <a:r>
            <a:rPr lang="en-US" b="1" dirty="0"/>
            <a:t>inclusive </a:t>
          </a:r>
          <a:r>
            <a:rPr lang="en-US" dirty="0"/>
            <a:t>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We want this survey to be </a:t>
          </a:r>
          <a:r>
            <a:rPr lang="en-US" b="1" dirty="0"/>
            <a:t>useable</a:t>
          </a:r>
          <a:r>
            <a:rPr lang="en-US" dirty="0"/>
            <a:t> across all of ICOM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We want this survey to be </a:t>
          </a:r>
          <a:r>
            <a:rPr lang="en-US" b="1" dirty="0"/>
            <a:t>timely.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21017-4A02-4E02-9CBC-3044F22D810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1310013-B990-4147-8823-E963D7F7003B}">
      <dgm:prSet/>
      <dgm:spPr/>
      <dgm:t>
        <a:bodyPr/>
        <a:lstStyle/>
        <a:p>
          <a:r>
            <a:rPr lang="en-GB" b="1" dirty="0"/>
            <a:t>Every Strategic Plan is important but the one we are developing together for 2022-8 occurs at a critical time for ICOM and for museums worldwide.</a:t>
          </a:r>
          <a:endParaRPr lang="en-US" dirty="0"/>
        </a:p>
      </dgm:t>
    </dgm:pt>
    <dgm:pt modelId="{A1423DF2-62DD-4274-B154-B657E562A5D4}" type="parTrans" cxnId="{B11E914A-CDE8-49F9-A8BC-E2FCC7A44963}">
      <dgm:prSet/>
      <dgm:spPr/>
      <dgm:t>
        <a:bodyPr/>
        <a:lstStyle/>
        <a:p>
          <a:endParaRPr lang="en-US"/>
        </a:p>
      </dgm:t>
    </dgm:pt>
    <dgm:pt modelId="{F72250AA-A785-4F0E-B167-119AED088828}" type="sibTrans" cxnId="{B11E914A-CDE8-49F9-A8BC-E2FCC7A44963}">
      <dgm:prSet/>
      <dgm:spPr/>
      <dgm:t>
        <a:bodyPr/>
        <a:lstStyle/>
        <a:p>
          <a:endParaRPr lang="en-US"/>
        </a:p>
      </dgm:t>
    </dgm:pt>
    <dgm:pt modelId="{33889B62-8177-47BF-9B9A-B2F36129CD5A}">
      <dgm:prSet/>
      <dgm:spPr/>
      <dgm:t>
        <a:bodyPr/>
        <a:lstStyle/>
        <a:p>
          <a:r>
            <a:rPr lang="en-GB" b="1" dirty="0"/>
            <a:t>The events of 2019 impacted the Association- we need to review what we stand for and what we do well.  </a:t>
          </a:r>
          <a:endParaRPr lang="en-US" dirty="0"/>
        </a:p>
      </dgm:t>
    </dgm:pt>
    <dgm:pt modelId="{5EB4C34E-9977-4F12-ADBD-53454F925EA5}" type="parTrans" cxnId="{D0A9EC80-AFBE-4972-B2A6-1755410F729D}">
      <dgm:prSet/>
      <dgm:spPr/>
      <dgm:t>
        <a:bodyPr/>
        <a:lstStyle/>
        <a:p>
          <a:endParaRPr lang="en-US"/>
        </a:p>
      </dgm:t>
    </dgm:pt>
    <dgm:pt modelId="{B4509C72-B748-40C3-94B4-89636168D936}" type="sibTrans" cxnId="{D0A9EC80-AFBE-4972-B2A6-1755410F729D}">
      <dgm:prSet/>
      <dgm:spPr/>
      <dgm:t>
        <a:bodyPr/>
        <a:lstStyle/>
        <a:p>
          <a:endParaRPr lang="en-US"/>
        </a:p>
      </dgm:t>
    </dgm:pt>
    <dgm:pt modelId="{23044055-D9A2-4300-95A3-F3774AD1A478}">
      <dgm:prSet/>
      <dgm:spPr/>
      <dgm:t>
        <a:bodyPr/>
        <a:lstStyle/>
        <a:p>
          <a:r>
            <a:rPr lang="en-GB" b="1" dirty="0"/>
            <a:t>ICOM has experienced a period of internal challenge- this has been a catalyst for change and an opportunity for improvement.</a:t>
          </a:r>
          <a:endParaRPr lang="en-US" dirty="0"/>
        </a:p>
      </dgm:t>
    </dgm:pt>
    <dgm:pt modelId="{1D83EB9B-FCCF-4343-B68C-5A3599374A6B}" type="parTrans" cxnId="{C45CC638-4D3E-41FB-8EEE-BAAA27D893A4}">
      <dgm:prSet/>
      <dgm:spPr/>
      <dgm:t>
        <a:bodyPr/>
        <a:lstStyle/>
        <a:p>
          <a:endParaRPr lang="en-US"/>
        </a:p>
      </dgm:t>
    </dgm:pt>
    <dgm:pt modelId="{2E30EE6A-175E-45F0-8480-1F79C6A27B78}" type="sibTrans" cxnId="{C45CC638-4D3E-41FB-8EEE-BAAA27D893A4}">
      <dgm:prSet/>
      <dgm:spPr/>
      <dgm:t>
        <a:bodyPr/>
        <a:lstStyle/>
        <a:p>
          <a:endParaRPr lang="en-US"/>
        </a:p>
      </dgm:t>
    </dgm:pt>
    <dgm:pt modelId="{2E725BD0-349D-427F-9551-34B09B8DF80F}">
      <dgm:prSet/>
      <dgm:spPr/>
      <dgm:t>
        <a:bodyPr/>
        <a:lstStyle/>
        <a:p>
          <a:r>
            <a:rPr lang="en-GB" b="1" dirty="0"/>
            <a:t>The global pandemic has impacted museums across the world- our sector faces unprecedented challenges going forward. </a:t>
          </a:r>
          <a:endParaRPr lang="en-US" dirty="0"/>
        </a:p>
      </dgm:t>
    </dgm:pt>
    <dgm:pt modelId="{FAC887D1-5145-4EBE-9B06-80E1E4E917B3}" type="parTrans" cxnId="{ED9D78E5-CE1B-4C34-97BF-CEA8CDDA52C1}">
      <dgm:prSet/>
      <dgm:spPr/>
      <dgm:t>
        <a:bodyPr/>
        <a:lstStyle/>
        <a:p>
          <a:endParaRPr lang="en-US"/>
        </a:p>
      </dgm:t>
    </dgm:pt>
    <dgm:pt modelId="{30E7128E-0FC1-424E-A237-4F68261ABE09}" type="sibTrans" cxnId="{ED9D78E5-CE1B-4C34-97BF-CEA8CDDA52C1}">
      <dgm:prSet/>
      <dgm:spPr/>
      <dgm:t>
        <a:bodyPr/>
        <a:lstStyle/>
        <a:p>
          <a:endParaRPr lang="en-US"/>
        </a:p>
      </dgm:t>
    </dgm:pt>
    <dgm:pt modelId="{6F5A493B-36D9-485E-A89D-66BB14B14B0C}" type="pres">
      <dgm:prSet presAssocID="{F1721017-4A02-4E02-9CBC-3044F22D810E}" presName="vert0" presStyleCnt="0">
        <dgm:presLayoutVars>
          <dgm:dir/>
          <dgm:animOne val="branch"/>
          <dgm:animLvl val="lvl"/>
        </dgm:presLayoutVars>
      </dgm:prSet>
      <dgm:spPr/>
    </dgm:pt>
    <dgm:pt modelId="{B3F0DC5F-1602-40AD-8C17-51FC8BD70685}" type="pres">
      <dgm:prSet presAssocID="{C1310013-B990-4147-8823-E963D7F7003B}" presName="thickLine" presStyleLbl="alignNode1" presStyleIdx="0" presStyleCnt="4"/>
      <dgm:spPr/>
    </dgm:pt>
    <dgm:pt modelId="{94DDC9EA-B26E-432E-BB3F-4FB933B8E3B2}" type="pres">
      <dgm:prSet presAssocID="{C1310013-B990-4147-8823-E963D7F7003B}" presName="horz1" presStyleCnt="0"/>
      <dgm:spPr/>
    </dgm:pt>
    <dgm:pt modelId="{B105AC2F-52B6-40FA-96F2-05ABF63FDA01}" type="pres">
      <dgm:prSet presAssocID="{C1310013-B990-4147-8823-E963D7F7003B}" presName="tx1" presStyleLbl="revTx" presStyleIdx="0" presStyleCnt="4"/>
      <dgm:spPr/>
    </dgm:pt>
    <dgm:pt modelId="{FB1828D0-13CE-49A0-9FD6-041088ABC18D}" type="pres">
      <dgm:prSet presAssocID="{C1310013-B990-4147-8823-E963D7F7003B}" presName="vert1" presStyleCnt="0"/>
      <dgm:spPr/>
    </dgm:pt>
    <dgm:pt modelId="{DA9683F2-F08E-422C-95E5-5B890C2DDA15}" type="pres">
      <dgm:prSet presAssocID="{33889B62-8177-47BF-9B9A-B2F36129CD5A}" presName="thickLine" presStyleLbl="alignNode1" presStyleIdx="1" presStyleCnt="4"/>
      <dgm:spPr/>
    </dgm:pt>
    <dgm:pt modelId="{28D94C63-BECF-4290-96C8-CE1AF457BF79}" type="pres">
      <dgm:prSet presAssocID="{33889B62-8177-47BF-9B9A-B2F36129CD5A}" presName="horz1" presStyleCnt="0"/>
      <dgm:spPr/>
    </dgm:pt>
    <dgm:pt modelId="{1951F89F-E1AB-448D-84B9-6BBEADF2BC8C}" type="pres">
      <dgm:prSet presAssocID="{33889B62-8177-47BF-9B9A-B2F36129CD5A}" presName="tx1" presStyleLbl="revTx" presStyleIdx="1" presStyleCnt="4"/>
      <dgm:spPr/>
    </dgm:pt>
    <dgm:pt modelId="{568CE794-3989-4A55-8DAC-53BD1711B87F}" type="pres">
      <dgm:prSet presAssocID="{33889B62-8177-47BF-9B9A-B2F36129CD5A}" presName="vert1" presStyleCnt="0"/>
      <dgm:spPr/>
    </dgm:pt>
    <dgm:pt modelId="{5829B33D-2441-4639-9C2A-FC29F221E485}" type="pres">
      <dgm:prSet presAssocID="{23044055-D9A2-4300-95A3-F3774AD1A478}" presName="thickLine" presStyleLbl="alignNode1" presStyleIdx="2" presStyleCnt="4"/>
      <dgm:spPr/>
    </dgm:pt>
    <dgm:pt modelId="{2A75F051-285D-4F75-A05D-7D67E5AABD85}" type="pres">
      <dgm:prSet presAssocID="{23044055-D9A2-4300-95A3-F3774AD1A478}" presName="horz1" presStyleCnt="0"/>
      <dgm:spPr/>
    </dgm:pt>
    <dgm:pt modelId="{7640DE32-1809-49C8-9B17-74A770C8D7E3}" type="pres">
      <dgm:prSet presAssocID="{23044055-D9A2-4300-95A3-F3774AD1A478}" presName="tx1" presStyleLbl="revTx" presStyleIdx="2" presStyleCnt="4"/>
      <dgm:spPr/>
    </dgm:pt>
    <dgm:pt modelId="{9F3AF527-8BB0-4CF0-BE26-2B2831783DBB}" type="pres">
      <dgm:prSet presAssocID="{23044055-D9A2-4300-95A3-F3774AD1A478}" presName="vert1" presStyleCnt="0"/>
      <dgm:spPr/>
    </dgm:pt>
    <dgm:pt modelId="{3E52727E-1E31-431A-BBB7-7233B4F2BEF8}" type="pres">
      <dgm:prSet presAssocID="{2E725BD0-349D-427F-9551-34B09B8DF80F}" presName="thickLine" presStyleLbl="alignNode1" presStyleIdx="3" presStyleCnt="4"/>
      <dgm:spPr/>
    </dgm:pt>
    <dgm:pt modelId="{46F4B3AB-07C6-4C2D-A5A6-61DAE9CF71B5}" type="pres">
      <dgm:prSet presAssocID="{2E725BD0-349D-427F-9551-34B09B8DF80F}" presName="horz1" presStyleCnt="0"/>
      <dgm:spPr/>
    </dgm:pt>
    <dgm:pt modelId="{624A0785-E428-4B4A-BD5D-8AD8D35AEC24}" type="pres">
      <dgm:prSet presAssocID="{2E725BD0-349D-427F-9551-34B09B8DF80F}" presName="tx1" presStyleLbl="revTx" presStyleIdx="3" presStyleCnt="4"/>
      <dgm:spPr/>
    </dgm:pt>
    <dgm:pt modelId="{B3DF969D-EF2B-4E1A-A122-81570892B40E}" type="pres">
      <dgm:prSet presAssocID="{2E725BD0-349D-427F-9551-34B09B8DF80F}" presName="vert1" presStyleCnt="0"/>
      <dgm:spPr/>
    </dgm:pt>
  </dgm:ptLst>
  <dgm:cxnLst>
    <dgm:cxn modelId="{F1EA7F0A-CEB4-4ACE-82F9-88779ED93865}" type="presOf" srcId="{F1721017-4A02-4E02-9CBC-3044F22D810E}" destId="{6F5A493B-36D9-485E-A89D-66BB14B14B0C}" srcOrd="0" destOrd="0" presId="urn:microsoft.com/office/officeart/2008/layout/LinedList"/>
    <dgm:cxn modelId="{454F1C2F-4D8D-44CC-8135-A2DE49D57B38}" type="presOf" srcId="{33889B62-8177-47BF-9B9A-B2F36129CD5A}" destId="{1951F89F-E1AB-448D-84B9-6BBEADF2BC8C}" srcOrd="0" destOrd="0" presId="urn:microsoft.com/office/officeart/2008/layout/LinedList"/>
    <dgm:cxn modelId="{C45CC638-4D3E-41FB-8EEE-BAAA27D893A4}" srcId="{F1721017-4A02-4E02-9CBC-3044F22D810E}" destId="{23044055-D9A2-4300-95A3-F3774AD1A478}" srcOrd="2" destOrd="0" parTransId="{1D83EB9B-FCCF-4343-B68C-5A3599374A6B}" sibTransId="{2E30EE6A-175E-45F0-8480-1F79C6A27B78}"/>
    <dgm:cxn modelId="{B11E914A-CDE8-49F9-A8BC-E2FCC7A44963}" srcId="{F1721017-4A02-4E02-9CBC-3044F22D810E}" destId="{C1310013-B990-4147-8823-E963D7F7003B}" srcOrd="0" destOrd="0" parTransId="{A1423DF2-62DD-4274-B154-B657E562A5D4}" sibTransId="{F72250AA-A785-4F0E-B167-119AED088828}"/>
    <dgm:cxn modelId="{E7193778-3EA0-4EF9-AD96-C63081CA6087}" type="presOf" srcId="{2E725BD0-349D-427F-9551-34B09B8DF80F}" destId="{624A0785-E428-4B4A-BD5D-8AD8D35AEC24}" srcOrd="0" destOrd="0" presId="urn:microsoft.com/office/officeart/2008/layout/LinedList"/>
    <dgm:cxn modelId="{F8EEA67A-D976-44F8-80E5-0208A98D8D79}" type="presOf" srcId="{C1310013-B990-4147-8823-E963D7F7003B}" destId="{B105AC2F-52B6-40FA-96F2-05ABF63FDA01}" srcOrd="0" destOrd="0" presId="urn:microsoft.com/office/officeart/2008/layout/LinedList"/>
    <dgm:cxn modelId="{D0A9EC80-AFBE-4972-B2A6-1755410F729D}" srcId="{F1721017-4A02-4E02-9CBC-3044F22D810E}" destId="{33889B62-8177-47BF-9B9A-B2F36129CD5A}" srcOrd="1" destOrd="0" parTransId="{5EB4C34E-9977-4F12-ADBD-53454F925EA5}" sibTransId="{B4509C72-B748-40C3-94B4-89636168D936}"/>
    <dgm:cxn modelId="{ED9D78E5-CE1B-4C34-97BF-CEA8CDDA52C1}" srcId="{F1721017-4A02-4E02-9CBC-3044F22D810E}" destId="{2E725BD0-349D-427F-9551-34B09B8DF80F}" srcOrd="3" destOrd="0" parTransId="{FAC887D1-5145-4EBE-9B06-80E1E4E917B3}" sibTransId="{30E7128E-0FC1-424E-A237-4F68261ABE09}"/>
    <dgm:cxn modelId="{6C7C6BEB-C22A-405C-A280-8722D144BB5C}" type="presOf" srcId="{23044055-D9A2-4300-95A3-F3774AD1A478}" destId="{7640DE32-1809-49C8-9B17-74A770C8D7E3}" srcOrd="0" destOrd="0" presId="urn:microsoft.com/office/officeart/2008/layout/LinedList"/>
    <dgm:cxn modelId="{EBCB5BE3-8782-425B-A48A-BEA2E5BE695D}" type="presParOf" srcId="{6F5A493B-36D9-485E-A89D-66BB14B14B0C}" destId="{B3F0DC5F-1602-40AD-8C17-51FC8BD70685}" srcOrd="0" destOrd="0" presId="urn:microsoft.com/office/officeart/2008/layout/LinedList"/>
    <dgm:cxn modelId="{E3C16FD8-2171-4315-91E9-382AE09D3A3B}" type="presParOf" srcId="{6F5A493B-36D9-485E-A89D-66BB14B14B0C}" destId="{94DDC9EA-B26E-432E-BB3F-4FB933B8E3B2}" srcOrd="1" destOrd="0" presId="urn:microsoft.com/office/officeart/2008/layout/LinedList"/>
    <dgm:cxn modelId="{8A914065-01A3-466E-B62E-7CD912117B5A}" type="presParOf" srcId="{94DDC9EA-B26E-432E-BB3F-4FB933B8E3B2}" destId="{B105AC2F-52B6-40FA-96F2-05ABF63FDA01}" srcOrd="0" destOrd="0" presId="urn:microsoft.com/office/officeart/2008/layout/LinedList"/>
    <dgm:cxn modelId="{80C2F73B-AD64-405B-9CBF-19462A8D71DC}" type="presParOf" srcId="{94DDC9EA-B26E-432E-BB3F-4FB933B8E3B2}" destId="{FB1828D0-13CE-49A0-9FD6-041088ABC18D}" srcOrd="1" destOrd="0" presId="urn:microsoft.com/office/officeart/2008/layout/LinedList"/>
    <dgm:cxn modelId="{3736EE05-8551-4B6B-890D-3A3E84AA380E}" type="presParOf" srcId="{6F5A493B-36D9-485E-A89D-66BB14B14B0C}" destId="{DA9683F2-F08E-422C-95E5-5B890C2DDA15}" srcOrd="2" destOrd="0" presId="urn:microsoft.com/office/officeart/2008/layout/LinedList"/>
    <dgm:cxn modelId="{895CC6C0-1BA7-4171-B57D-86DC3EBD27BB}" type="presParOf" srcId="{6F5A493B-36D9-485E-A89D-66BB14B14B0C}" destId="{28D94C63-BECF-4290-96C8-CE1AF457BF79}" srcOrd="3" destOrd="0" presId="urn:microsoft.com/office/officeart/2008/layout/LinedList"/>
    <dgm:cxn modelId="{4B80D2E6-A23B-4E93-AAF6-B833B5351409}" type="presParOf" srcId="{28D94C63-BECF-4290-96C8-CE1AF457BF79}" destId="{1951F89F-E1AB-448D-84B9-6BBEADF2BC8C}" srcOrd="0" destOrd="0" presId="urn:microsoft.com/office/officeart/2008/layout/LinedList"/>
    <dgm:cxn modelId="{A9712BE2-CCEE-472A-AEBA-2A3C9CE4058D}" type="presParOf" srcId="{28D94C63-BECF-4290-96C8-CE1AF457BF79}" destId="{568CE794-3989-4A55-8DAC-53BD1711B87F}" srcOrd="1" destOrd="0" presId="urn:microsoft.com/office/officeart/2008/layout/LinedList"/>
    <dgm:cxn modelId="{ACF3044E-71DA-42B9-94AA-F62CD1883274}" type="presParOf" srcId="{6F5A493B-36D9-485E-A89D-66BB14B14B0C}" destId="{5829B33D-2441-4639-9C2A-FC29F221E485}" srcOrd="4" destOrd="0" presId="urn:microsoft.com/office/officeart/2008/layout/LinedList"/>
    <dgm:cxn modelId="{8A995D35-6E73-42A0-9FD4-7FC9CBCB5B7D}" type="presParOf" srcId="{6F5A493B-36D9-485E-A89D-66BB14B14B0C}" destId="{2A75F051-285D-4F75-A05D-7D67E5AABD85}" srcOrd="5" destOrd="0" presId="urn:microsoft.com/office/officeart/2008/layout/LinedList"/>
    <dgm:cxn modelId="{A949BC1B-7EEE-426D-BED5-7EE6570F8473}" type="presParOf" srcId="{2A75F051-285D-4F75-A05D-7D67E5AABD85}" destId="{7640DE32-1809-49C8-9B17-74A770C8D7E3}" srcOrd="0" destOrd="0" presId="urn:microsoft.com/office/officeart/2008/layout/LinedList"/>
    <dgm:cxn modelId="{26D5862C-BA14-425A-8BDB-5BA57737CFD1}" type="presParOf" srcId="{2A75F051-285D-4F75-A05D-7D67E5AABD85}" destId="{9F3AF527-8BB0-4CF0-BE26-2B2831783DBB}" srcOrd="1" destOrd="0" presId="urn:microsoft.com/office/officeart/2008/layout/LinedList"/>
    <dgm:cxn modelId="{EBDE48A7-9C9B-402A-9B46-3FD591A26928}" type="presParOf" srcId="{6F5A493B-36D9-485E-A89D-66BB14B14B0C}" destId="{3E52727E-1E31-431A-BBB7-7233B4F2BEF8}" srcOrd="6" destOrd="0" presId="urn:microsoft.com/office/officeart/2008/layout/LinedList"/>
    <dgm:cxn modelId="{2F2F939C-869D-4ABB-9995-3750410001BE}" type="presParOf" srcId="{6F5A493B-36D9-485E-A89D-66BB14B14B0C}" destId="{46F4B3AB-07C6-4C2D-A5A6-61DAE9CF71B5}" srcOrd="7" destOrd="0" presId="urn:microsoft.com/office/officeart/2008/layout/LinedList"/>
    <dgm:cxn modelId="{3FA12ED8-14BF-431D-A1A5-166FE24657DD}" type="presParOf" srcId="{46F4B3AB-07C6-4C2D-A5A6-61DAE9CF71B5}" destId="{624A0785-E428-4B4A-BD5D-8AD8D35AEC24}" srcOrd="0" destOrd="0" presId="urn:microsoft.com/office/officeart/2008/layout/LinedList"/>
    <dgm:cxn modelId="{7108EE9C-F853-49E1-9F2B-8BD2ACF2CF67}" type="presParOf" srcId="{46F4B3AB-07C6-4C2D-A5A6-61DAE9CF71B5}" destId="{B3DF969D-EF2B-4E1A-A122-81570892B4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853CF-B235-4CD5-8DF0-6EC5132C214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7E85FE-71F4-4DEA-B18F-8C9D52D334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There is an emphasis throughout the survey on the </a:t>
          </a:r>
          <a:r>
            <a:rPr lang="en-GB" b="1" i="1" dirty="0"/>
            <a:t>strategies</a:t>
          </a:r>
          <a:r>
            <a:rPr lang="en-GB" b="1" dirty="0"/>
            <a:t> to implement the main objectives.</a:t>
          </a:r>
          <a:endParaRPr lang="en-US" b="1" dirty="0"/>
        </a:p>
      </dgm:t>
    </dgm:pt>
    <dgm:pt modelId="{3B373730-890A-41FD-8BA2-4321CC839BF1}" type="parTrans" cxnId="{AC2C8A5C-503D-4B55-8F37-F43E6B249F97}">
      <dgm:prSet/>
      <dgm:spPr/>
      <dgm:t>
        <a:bodyPr/>
        <a:lstStyle/>
        <a:p>
          <a:endParaRPr lang="en-US"/>
        </a:p>
      </dgm:t>
    </dgm:pt>
    <dgm:pt modelId="{6A98E824-7298-4F34-BAD7-0FCC7EA7A1D3}" type="sibTrans" cxnId="{AC2C8A5C-503D-4B55-8F37-F43E6B249F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65DD95-D6AD-462B-828F-7190A213D7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At the end of each objective, there is an opportunity to suggest other strategies</a:t>
          </a:r>
          <a:r>
            <a:rPr lang="en-GB" dirty="0"/>
            <a:t>. </a:t>
          </a:r>
          <a:endParaRPr lang="en-US" dirty="0"/>
        </a:p>
      </dgm:t>
    </dgm:pt>
    <dgm:pt modelId="{3DDD40FE-4A49-4402-B5D9-42698D9D6E81}" type="parTrans" cxnId="{021AAF69-4D80-493C-BD8D-0CEFCEFCD974}">
      <dgm:prSet/>
      <dgm:spPr/>
      <dgm:t>
        <a:bodyPr/>
        <a:lstStyle/>
        <a:p>
          <a:endParaRPr lang="en-US"/>
        </a:p>
      </dgm:t>
    </dgm:pt>
    <dgm:pt modelId="{8AF59761-1606-4B0A-999B-D0FF50F41E74}" type="sibTrans" cxnId="{021AAF69-4D80-493C-BD8D-0CEFCEFCD9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6A9CC4-DBB0-4436-9299-5BF57F305A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At the end of sections 3 and 4, there is an opportunity to rank the 6 main objectives in order of importance according to the opinion of the respondent</a:t>
          </a:r>
          <a:r>
            <a:rPr lang="en-GB" dirty="0"/>
            <a:t>.</a:t>
          </a:r>
          <a:endParaRPr lang="en-US" dirty="0"/>
        </a:p>
      </dgm:t>
    </dgm:pt>
    <dgm:pt modelId="{74741588-AA55-41FB-A1B0-A2D25DD1217C}" type="parTrans" cxnId="{5D00159E-6C4E-4BE9-AF8F-EEDF88BA1C50}">
      <dgm:prSet/>
      <dgm:spPr/>
      <dgm:t>
        <a:bodyPr/>
        <a:lstStyle/>
        <a:p>
          <a:endParaRPr lang="en-US"/>
        </a:p>
      </dgm:t>
    </dgm:pt>
    <dgm:pt modelId="{23E1B93B-3F5B-48AF-AA89-3FC058473238}" type="sibTrans" cxnId="{5D00159E-6C4E-4BE9-AF8F-EEDF88BA1C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F9FF94-83C0-463A-A7D7-8E98E74475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/>
            <a:t>At the end of each section, there is an opportunity to suggest other objectives</a:t>
          </a:r>
          <a:r>
            <a:rPr lang="en-GB" sz="2400" dirty="0"/>
            <a:t>.</a:t>
          </a:r>
        </a:p>
        <a:p>
          <a:pPr>
            <a:lnSpc>
              <a:spcPct val="100000"/>
            </a:lnSpc>
          </a:pPr>
          <a:endParaRPr lang="en-GB" sz="1800" dirty="0"/>
        </a:p>
        <a:p>
          <a:pPr>
            <a:lnSpc>
              <a:spcPct val="100000"/>
            </a:lnSpc>
          </a:pPr>
          <a:r>
            <a:rPr lang="en-GB" sz="1400" b="1" dirty="0"/>
            <a:t>The next two slides show examples from the survey.</a:t>
          </a:r>
          <a:endParaRPr lang="en-US" sz="1400" b="1" dirty="0"/>
        </a:p>
      </dgm:t>
    </dgm:pt>
    <dgm:pt modelId="{E4642E5D-8122-4696-8F53-66288A92B27E}" type="parTrans" cxnId="{75B71F46-84AC-4E76-9540-7399BBB93593}">
      <dgm:prSet/>
      <dgm:spPr/>
      <dgm:t>
        <a:bodyPr/>
        <a:lstStyle/>
        <a:p>
          <a:endParaRPr lang="en-US"/>
        </a:p>
      </dgm:t>
    </dgm:pt>
    <dgm:pt modelId="{B4CD34D5-6FFA-42BD-B8B8-090F94E8F811}" type="sibTrans" cxnId="{75B71F46-84AC-4E76-9540-7399BBB93593}">
      <dgm:prSet/>
      <dgm:spPr/>
      <dgm:t>
        <a:bodyPr/>
        <a:lstStyle/>
        <a:p>
          <a:endParaRPr lang="en-US"/>
        </a:p>
      </dgm:t>
    </dgm:pt>
    <dgm:pt modelId="{B573BB1A-083A-4E8F-8C19-D57934B94E30}" type="pres">
      <dgm:prSet presAssocID="{641853CF-B235-4CD5-8DF0-6EC5132C2146}" presName="vert0" presStyleCnt="0">
        <dgm:presLayoutVars>
          <dgm:dir/>
          <dgm:animOne val="branch"/>
          <dgm:animLvl val="lvl"/>
        </dgm:presLayoutVars>
      </dgm:prSet>
      <dgm:spPr/>
    </dgm:pt>
    <dgm:pt modelId="{4D23D3E9-E340-4448-9341-528D76F526AF}" type="pres">
      <dgm:prSet presAssocID="{A37E85FE-71F4-4DEA-B18F-8C9D52D334C3}" presName="thickLine" presStyleLbl="alignNode1" presStyleIdx="0" presStyleCnt="4"/>
      <dgm:spPr/>
    </dgm:pt>
    <dgm:pt modelId="{192B70C2-0F47-40C8-996F-ACDB30323608}" type="pres">
      <dgm:prSet presAssocID="{A37E85FE-71F4-4DEA-B18F-8C9D52D334C3}" presName="horz1" presStyleCnt="0"/>
      <dgm:spPr/>
    </dgm:pt>
    <dgm:pt modelId="{C3DD2E00-437E-4926-B422-1A8E3488490C}" type="pres">
      <dgm:prSet presAssocID="{A37E85FE-71F4-4DEA-B18F-8C9D52D334C3}" presName="tx1" presStyleLbl="revTx" presStyleIdx="0" presStyleCnt="4"/>
      <dgm:spPr/>
    </dgm:pt>
    <dgm:pt modelId="{EE401E8B-F42F-48D9-9C41-AA9E2AE54A61}" type="pres">
      <dgm:prSet presAssocID="{A37E85FE-71F4-4DEA-B18F-8C9D52D334C3}" presName="vert1" presStyleCnt="0"/>
      <dgm:spPr/>
    </dgm:pt>
    <dgm:pt modelId="{7230DFA6-96D9-4421-AD24-3AC7BC875802}" type="pres">
      <dgm:prSet presAssocID="{3465DD95-D6AD-462B-828F-7190A213D707}" presName="thickLine" presStyleLbl="alignNode1" presStyleIdx="1" presStyleCnt="4"/>
      <dgm:spPr/>
    </dgm:pt>
    <dgm:pt modelId="{D4722BDA-5AC7-431F-9868-5E1F0D7A8F39}" type="pres">
      <dgm:prSet presAssocID="{3465DD95-D6AD-462B-828F-7190A213D707}" presName="horz1" presStyleCnt="0"/>
      <dgm:spPr/>
    </dgm:pt>
    <dgm:pt modelId="{AD7C6B24-8A91-492F-87B3-957BA940525A}" type="pres">
      <dgm:prSet presAssocID="{3465DD95-D6AD-462B-828F-7190A213D707}" presName="tx1" presStyleLbl="revTx" presStyleIdx="1" presStyleCnt="4"/>
      <dgm:spPr/>
    </dgm:pt>
    <dgm:pt modelId="{78DEEB79-3EA2-4867-8E66-94EBBE360C72}" type="pres">
      <dgm:prSet presAssocID="{3465DD95-D6AD-462B-828F-7190A213D707}" presName="vert1" presStyleCnt="0"/>
      <dgm:spPr/>
    </dgm:pt>
    <dgm:pt modelId="{3A019F6F-C55F-47A9-951B-801975C952EA}" type="pres">
      <dgm:prSet presAssocID="{C46A9CC4-DBB0-4436-9299-5BF57F305A12}" presName="thickLine" presStyleLbl="alignNode1" presStyleIdx="2" presStyleCnt="4"/>
      <dgm:spPr/>
    </dgm:pt>
    <dgm:pt modelId="{40342E5D-2F65-4D9E-AE95-59EF41EA061C}" type="pres">
      <dgm:prSet presAssocID="{C46A9CC4-DBB0-4436-9299-5BF57F305A12}" presName="horz1" presStyleCnt="0"/>
      <dgm:spPr/>
    </dgm:pt>
    <dgm:pt modelId="{2735BAFA-7DF2-489A-8993-90CA864603D2}" type="pres">
      <dgm:prSet presAssocID="{C46A9CC4-DBB0-4436-9299-5BF57F305A12}" presName="tx1" presStyleLbl="revTx" presStyleIdx="2" presStyleCnt="4"/>
      <dgm:spPr/>
    </dgm:pt>
    <dgm:pt modelId="{2DD401A5-5002-4AEB-84E8-75B8CBCB5960}" type="pres">
      <dgm:prSet presAssocID="{C46A9CC4-DBB0-4436-9299-5BF57F305A12}" presName="vert1" presStyleCnt="0"/>
      <dgm:spPr/>
    </dgm:pt>
    <dgm:pt modelId="{4BE72678-B0F7-41D8-A940-0EF0A40CCE2B}" type="pres">
      <dgm:prSet presAssocID="{7CF9FF94-83C0-463A-A7D7-8E98E74475D6}" presName="thickLine" presStyleLbl="alignNode1" presStyleIdx="3" presStyleCnt="4"/>
      <dgm:spPr/>
    </dgm:pt>
    <dgm:pt modelId="{EEC57C2D-DE58-4616-9601-16693BDD93F7}" type="pres">
      <dgm:prSet presAssocID="{7CF9FF94-83C0-463A-A7D7-8E98E74475D6}" presName="horz1" presStyleCnt="0"/>
      <dgm:spPr/>
    </dgm:pt>
    <dgm:pt modelId="{DEA80C2C-8ACF-4179-BC81-49E589BD3BB4}" type="pres">
      <dgm:prSet presAssocID="{7CF9FF94-83C0-463A-A7D7-8E98E74475D6}" presName="tx1" presStyleLbl="revTx" presStyleIdx="3" presStyleCnt="4" custScaleY="142019"/>
      <dgm:spPr/>
    </dgm:pt>
    <dgm:pt modelId="{D13E785D-A110-486A-809F-1A97F465C0D3}" type="pres">
      <dgm:prSet presAssocID="{7CF9FF94-83C0-463A-A7D7-8E98E74475D6}" presName="vert1" presStyleCnt="0"/>
      <dgm:spPr/>
    </dgm:pt>
  </dgm:ptLst>
  <dgm:cxnLst>
    <dgm:cxn modelId="{A6B44F19-7B89-47B7-A5E0-6AFE8B7CDD4C}" type="presOf" srcId="{3465DD95-D6AD-462B-828F-7190A213D707}" destId="{AD7C6B24-8A91-492F-87B3-957BA940525A}" srcOrd="0" destOrd="0" presId="urn:microsoft.com/office/officeart/2008/layout/LinedList"/>
    <dgm:cxn modelId="{AC2C8A5C-503D-4B55-8F37-F43E6B249F97}" srcId="{641853CF-B235-4CD5-8DF0-6EC5132C2146}" destId="{A37E85FE-71F4-4DEA-B18F-8C9D52D334C3}" srcOrd="0" destOrd="0" parTransId="{3B373730-890A-41FD-8BA2-4321CC839BF1}" sibTransId="{6A98E824-7298-4F34-BAD7-0FCC7EA7A1D3}"/>
    <dgm:cxn modelId="{75B71F46-84AC-4E76-9540-7399BBB93593}" srcId="{641853CF-B235-4CD5-8DF0-6EC5132C2146}" destId="{7CF9FF94-83C0-463A-A7D7-8E98E74475D6}" srcOrd="3" destOrd="0" parTransId="{E4642E5D-8122-4696-8F53-66288A92B27E}" sibTransId="{B4CD34D5-6FFA-42BD-B8B8-090F94E8F811}"/>
    <dgm:cxn modelId="{021AAF69-4D80-493C-BD8D-0CEFCEFCD974}" srcId="{641853CF-B235-4CD5-8DF0-6EC5132C2146}" destId="{3465DD95-D6AD-462B-828F-7190A213D707}" srcOrd="1" destOrd="0" parTransId="{3DDD40FE-4A49-4402-B5D9-42698D9D6E81}" sibTransId="{8AF59761-1606-4B0A-999B-D0FF50F41E74}"/>
    <dgm:cxn modelId="{3A9F178E-AF63-44B6-9AD5-517E5F837C07}" type="presOf" srcId="{A37E85FE-71F4-4DEA-B18F-8C9D52D334C3}" destId="{C3DD2E00-437E-4926-B422-1A8E3488490C}" srcOrd="0" destOrd="0" presId="urn:microsoft.com/office/officeart/2008/layout/LinedList"/>
    <dgm:cxn modelId="{5D00159E-6C4E-4BE9-AF8F-EEDF88BA1C50}" srcId="{641853CF-B235-4CD5-8DF0-6EC5132C2146}" destId="{C46A9CC4-DBB0-4436-9299-5BF57F305A12}" srcOrd="2" destOrd="0" parTransId="{74741588-AA55-41FB-A1B0-A2D25DD1217C}" sibTransId="{23E1B93B-3F5B-48AF-AA89-3FC058473238}"/>
    <dgm:cxn modelId="{A096B4BB-4083-48E0-A7EE-64854455AC0C}" type="presOf" srcId="{C46A9CC4-DBB0-4436-9299-5BF57F305A12}" destId="{2735BAFA-7DF2-489A-8993-90CA864603D2}" srcOrd="0" destOrd="0" presId="urn:microsoft.com/office/officeart/2008/layout/LinedList"/>
    <dgm:cxn modelId="{C2E845BE-B0A2-461A-BCC5-131D5FDC722C}" type="presOf" srcId="{7CF9FF94-83C0-463A-A7D7-8E98E74475D6}" destId="{DEA80C2C-8ACF-4179-BC81-49E589BD3BB4}" srcOrd="0" destOrd="0" presId="urn:microsoft.com/office/officeart/2008/layout/LinedList"/>
    <dgm:cxn modelId="{66159AD0-83FF-4805-B0C4-F35ABD11F74D}" type="presOf" srcId="{641853CF-B235-4CD5-8DF0-6EC5132C2146}" destId="{B573BB1A-083A-4E8F-8C19-D57934B94E30}" srcOrd="0" destOrd="0" presId="urn:microsoft.com/office/officeart/2008/layout/LinedList"/>
    <dgm:cxn modelId="{DEDC7C38-7750-49A5-AAA8-2374BB331CD1}" type="presParOf" srcId="{B573BB1A-083A-4E8F-8C19-D57934B94E30}" destId="{4D23D3E9-E340-4448-9341-528D76F526AF}" srcOrd="0" destOrd="0" presId="urn:microsoft.com/office/officeart/2008/layout/LinedList"/>
    <dgm:cxn modelId="{1C895186-E2DD-493B-9C06-B1300B60D680}" type="presParOf" srcId="{B573BB1A-083A-4E8F-8C19-D57934B94E30}" destId="{192B70C2-0F47-40C8-996F-ACDB30323608}" srcOrd="1" destOrd="0" presId="urn:microsoft.com/office/officeart/2008/layout/LinedList"/>
    <dgm:cxn modelId="{413C44D9-B1F0-4FD2-87A3-645E9C4D35C1}" type="presParOf" srcId="{192B70C2-0F47-40C8-996F-ACDB30323608}" destId="{C3DD2E00-437E-4926-B422-1A8E3488490C}" srcOrd="0" destOrd="0" presId="urn:microsoft.com/office/officeart/2008/layout/LinedList"/>
    <dgm:cxn modelId="{F9F7BE44-515B-4774-A545-82C4F9C75D2F}" type="presParOf" srcId="{192B70C2-0F47-40C8-996F-ACDB30323608}" destId="{EE401E8B-F42F-48D9-9C41-AA9E2AE54A61}" srcOrd="1" destOrd="0" presId="urn:microsoft.com/office/officeart/2008/layout/LinedList"/>
    <dgm:cxn modelId="{C3BD3DCF-862C-4F01-BC93-A0A96183CD26}" type="presParOf" srcId="{B573BB1A-083A-4E8F-8C19-D57934B94E30}" destId="{7230DFA6-96D9-4421-AD24-3AC7BC875802}" srcOrd="2" destOrd="0" presId="urn:microsoft.com/office/officeart/2008/layout/LinedList"/>
    <dgm:cxn modelId="{14F218FD-F563-4AEF-9BCA-8019217B29D5}" type="presParOf" srcId="{B573BB1A-083A-4E8F-8C19-D57934B94E30}" destId="{D4722BDA-5AC7-431F-9868-5E1F0D7A8F39}" srcOrd="3" destOrd="0" presId="urn:microsoft.com/office/officeart/2008/layout/LinedList"/>
    <dgm:cxn modelId="{7BBF1B10-BD2A-4CE1-B440-45CF3F69FE4D}" type="presParOf" srcId="{D4722BDA-5AC7-431F-9868-5E1F0D7A8F39}" destId="{AD7C6B24-8A91-492F-87B3-957BA940525A}" srcOrd="0" destOrd="0" presId="urn:microsoft.com/office/officeart/2008/layout/LinedList"/>
    <dgm:cxn modelId="{846CFC0A-E4F3-4367-94F8-1FD0A5C756DA}" type="presParOf" srcId="{D4722BDA-5AC7-431F-9868-5E1F0D7A8F39}" destId="{78DEEB79-3EA2-4867-8E66-94EBBE360C72}" srcOrd="1" destOrd="0" presId="urn:microsoft.com/office/officeart/2008/layout/LinedList"/>
    <dgm:cxn modelId="{4F3E6502-CF36-49EF-8C8B-85F513099DE4}" type="presParOf" srcId="{B573BB1A-083A-4E8F-8C19-D57934B94E30}" destId="{3A019F6F-C55F-47A9-951B-801975C952EA}" srcOrd="4" destOrd="0" presId="urn:microsoft.com/office/officeart/2008/layout/LinedList"/>
    <dgm:cxn modelId="{AA65A5C9-ADE4-4A05-8964-D733CF91B7EB}" type="presParOf" srcId="{B573BB1A-083A-4E8F-8C19-D57934B94E30}" destId="{40342E5D-2F65-4D9E-AE95-59EF41EA061C}" srcOrd="5" destOrd="0" presId="urn:microsoft.com/office/officeart/2008/layout/LinedList"/>
    <dgm:cxn modelId="{BFA97FE9-0896-40B9-8C10-C022C0F9DE57}" type="presParOf" srcId="{40342E5D-2F65-4D9E-AE95-59EF41EA061C}" destId="{2735BAFA-7DF2-489A-8993-90CA864603D2}" srcOrd="0" destOrd="0" presId="urn:microsoft.com/office/officeart/2008/layout/LinedList"/>
    <dgm:cxn modelId="{5D99B4DA-9ECF-42F4-AFAB-607720EAF96A}" type="presParOf" srcId="{40342E5D-2F65-4D9E-AE95-59EF41EA061C}" destId="{2DD401A5-5002-4AEB-84E8-75B8CBCB5960}" srcOrd="1" destOrd="0" presId="urn:microsoft.com/office/officeart/2008/layout/LinedList"/>
    <dgm:cxn modelId="{4A93A017-AF01-4B65-9137-066557A1E07D}" type="presParOf" srcId="{B573BB1A-083A-4E8F-8C19-D57934B94E30}" destId="{4BE72678-B0F7-41D8-A940-0EF0A40CCE2B}" srcOrd="6" destOrd="0" presId="urn:microsoft.com/office/officeart/2008/layout/LinedList"/>
    <dgm:cxn modelId="{CF07DCD9-31D8-4AC0-8AF5-1F085EA50CE0}" type="presParOf" srcId="{B573BB1A-083A-4E8F-8C19-D57934B94E30}" destId="{EEC57C2D-DE58-4616-9601-16693BDD93F7}" srcOrd="7" destOrd="0" presId="urn:microsoft.com/office/officeart/2008/layout/LinedList"/>
    <dgm:cxn modelId="{1BCE605C-AAF6-4662-975A-2E0F87B1E397}" type="presParOf" srcId="{EEC57C2D-DE58-4616-9601-16693BDD93F7}" destId="{DEA80C2C-8ACF-4179-BC81-49E589BD3BB4}" srcOrd="0" destOrd="0" presId="urn:microsoft.com/office/officeart/2008/layout/LinedList"/>
    <dgm:cxn modelId="{B8CCF05A-B947-42E0-859C-608426A33CD3}" type="presParOf" srcId="{EEC57C2D-DE58-4616-9601-16693BDD93F7}" destId="{D13E785D-A110-486A-809F-1A97F465C0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AA39B-F014-4A68-8CD5-A455F8FEFA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54DCFE-97DC-416F-B4DA-36CA60271AA2}">
      <dgm:prSet/>
      <dgm:spPr/>
      <dgm:t>
        <a:bodyPr/>
        <a:lstStyle/>
        <a:p>
          <a:r>
            <a:rPr lang="en-GB" b="1"/>
            <a:t>The survey takes 20-30 minutes to complete depending on the number of open-ended questions the respondent chooses to answer.</a:t>
          </a:r>
          <a:endParaRPr lang="en-US"/>
        </a:p>
      </dgm:t>
    </dgm:pt>
    <dgm:pt modelId="{3ABC3F2A-B4B4-4BEA-BAFE-6D0133462CFA}" type="parTrans" cxnId="{F5CDB56C-699D-4203-B481-725A1CEDB999}">
      <dgm:prSet/>
      <dgm:spPr/>
      <dgm:t>
        <a:bodyPr/>
        <a:lstStyle/>
        <a:p>
          <a:endParaRPr lang="en-US"/>
        </a:p>
      </dgm:t>
    </dgm:pt>
    <dgm:pt modelId="{BE5213F7-701B-4F3E-8B59-DF2605CF2679}" type="sibTrans" cxnId="{F5CDB56C-699D-4203-B481-725A1CEDB999}">
      <dgm:prSet/>
      <dgm:spPr/>
      <dgm:t>
        <a:bodyPr/>
        <a:lstStyle/>
        <a:p>
          <a:endParaRPr lang="en-US"/>
        </a:p>
      </dgm:t>
    </dgm:pt>
    <dgm:pt modelId="{10F65FF8-6B19-473E-971C-9622BFC0EF46}">
      <dgm:prSet/>
      <dgm:spPr/>
      <dgm:t>
        <a:bodyPr/>
        <a:lstStyle/>
        <a:p>
          <a:r>
            <a:rPr lang="en-GB" b="1"/>
            <a:t>Please encourage your constituents to participate and to complete the </a:t>
          </a:r>
          <a:r>
            <a:rPr lang="en-GB" b="1" i="1"/>
            <a:t>whole survey.</a:t>
          </a:r>
          <a:endParaRPr lang="en-US"/>
        </a:p>
      </dgm:t>
    </dgm:pt>
    <dgm:pt modelId="{AF049895-27F7-435F-90B8-119C6BF0B81F}" type="parTrans" cxnId="{EB77D0C3-6F5F-4896-8D30-BC61323A6BCE}">
      <dgm:prSet/>
      <dgm:spPr/>
      <dgm:t>
        <a:bodyPr/>
        <a:lstStyle/>
        <a:p>
          <a:endParaRPr lang="en-US"/>
        </a:p>
      </dgm:t>
    </dgm:pt>
    <dgm:pt modelId="{0CAAA95D-8191-4A49-A5C8-7665FF84B539}" type="sibTrans" cxnId="{EB77D0C3-6F5F-4896-8D30-BC61323A6BCE}">
      <dgm:prSet/>
      <dgm:spPr/>
      <dgm:t>
        <a:bodyPr/>
        <a:lstStyle/>
        <a:p>
          <a:endParaRPr lang="en-US"/>
        </a:p>
      </dgm:t>
    </dgm:pt>
    <dgm:pt modelId="{8B953C3B-0F16-43A7-A94C-7BBD16B2EFCA}">
      <dgm:prSet/>
      <dgm:spPr/>
      <dgm:t>
        <a:bodyPr/>
        <a:lstStyle/>
        <a:p>
          <a:r>
            <a:rPr lang="en-GB" b="1" dirty="0"/>
            <a:t>We need a comprehensive data set to have a solid basis for developing a plan which will take a better ICOM forward from 2022!</a:t>
          </a:r>
          <a:endParaRPr lang="en-US" dirty="0"/>
        </a:p>
      </dgm:t>
    </dgm:pt>
    <dgm:pt modelId="{EBBD1D0F-34B5-4AC4-B5E3-CB5476E37F0C}" type="parTrans" cxnId="{9E814356-7AE6-43D3-B09C-4078D0932C36}">
      <dgm:prSet/>
      <dgm:spPr/>
      <dgm:t>
        <a:bodyPr/>
        <a:lstStyle/>
        <a:p>
          <a:endParaRPr lang="en-US"/>
        </a:p>
      </dgm:t>
    </dgm:pt>
    <dgm:pt modelId="{CA2E3E72-68D5-48F2-94DF-97EC7B68C96B}" type="sibTrans" cxnId="{9E814356-7AE6-43D3-B09C-4078D0932C36}">
      <dgm:prSet/>
      <dgm:spPr/>
      <dgm:t>
        <a:bodyPr/>
        <a:lstStyle/>
        <a:p>
          <a:endParaRPr lang="en-US"/>
        </a:p>
      </dgm:t>
    </dgm:pt>
    <dgm:pt modelId="{274E1829-3960-47F1-A014-1258C52F584D}" type="pres">
      <dgm:prSet presAssocID="{09EAA39B-F014-4A68-8CD5-A455F8FEFA24}" presName="linear" presStyleCnt="0">
        <dgm:presLayoutVars>
          <dgm:animLvl val="lvl"/>
          <dgm:resizeHandles val="exact"/>
        </dgm:presLayoutVars>
      </dgm:prSet>
      <dgm:spPr/>
    </dgm:pt>
    <dgm:pt modelId="{0FAE5866-14D7-4C90-9A6B-919E0F39CF07}" type="pres">
      <dgm:prSet presAssocID="{C554DCFE-97DC-416F-B4DA-36CA60271A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7B83AD-968F-4FBD-84E0-839C8C923DD6}" type="pres">
      <dgm:prSet presAssocID="{BE5213F7-701B-4F3E-8B59-DF2605CF2679}" presName="spacer" presStyleCnt="0"/>
      <dgm:spPr/>
    </dgm:pt>
    <dgm:pt modelId="{2584265E-10D1-4181-8846-F306A89A9105}" type="pres">
      <dgm:prSet presAssocID="{10F65FF8-6B19-473E-971C-9622BFC0EF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9BCFD0-7180-447A-AE68-199873112AC6}" type="pres">
      <dgm:prSet presAssocID="{0CAAA95D-8191-4A49-A5C8-7665FF84B539}" presName="spacer" presStyleCnt="0"/>
      <dgm:spPr/>
    </dgm:pt>
    <dgm:pt modelId="{DF294C50-9AB0-4FF0-BAE6-50A6F7C7E378}" type="pres">
      <dgm:prSet presAssocID="{8B953C3B-0F16-43A7-A94C-7BBD16B2EF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85B92B-64A5-42C1-9875-159F49E67D35}" type="presOf" srcId="{10F65FF8-6B19-473E-971C-9622BFC0EF46}" destId="{2584265E-10D1-4181-8846-F306A89A9105}" srcOrd="0" destOrd="0" presId="urn:microsoft.com/office/officeart/2005/8/layout/vList2"/>
    <dgm:cxn modelId="{F5CDB56C-699D-4203-B481-725A1CEDB999}" srcId="{09EAA39B-F014-4A68-8CD5-A455F8FEFA24}" destId="{C554DCFE-97DC-416F-B4DA-36CA60271AA2}" srcOrd="0" destOrd="0" parTransId="{3ABC3F2A-B4B4-4BEA-BAFE-6D0133462CFA}" sibTransId="{BE5213F7-701B-4F3E-8B59-DF2605CF2679}"/>
    <dgm:cxn modelId="{9E814356-7AE6-43D3-B09C-4078D0932C36}" srcId="{09EAA39B-F014-4A68-8CD5-A455F8FEFA24}" destId="{8B953C3B-0F16-43A7-A94C-7BBD16B2EFCA}" srcOrd="2" destOrd="0" parTransId="{EBBD1D0F-34B5-4AC4-B5E3-CB5476E37F0C}" sibTransId="{CA2E3E72-68D5-48F2-94DF-97EC7B68C96B}"/>
    <dgm:cxn modelId="{EA75E47D-820B-4DB8-97B5-59D14ABB56C0}" type="presOf" srcId="{09EAA39B-F014-4A68-8CD5-A455F8FEFA24}" destId="{274E1829-3960-47F1-A014-1258C52F584D}" srcOrd="0" destOrd="0" presId="urn:microsoft.com/office/officeart/2005/8/layout/vList2"/>
    <dgm:cxn modelId="{ACA09980-BCE6-480C-8698-B9688EAEB033}" type="presOf" srcId="{C554DCFE-97DC-416F-B4DA-36CA60271AA2}" destId="{0FAE5866-14D7-4C90-9A6B-919E0F39CF07}" srcOrd="0" destOrd="0" presId="urn:microsoft.com/office/officeart/2005/8/layout/vList2"/>
    <dgm:cxn modelId="{3A54A386-A656-460C-B480-8C25E00AA56B}" type="presOf" srcId="{8B953C3B-0F16-43A7-A94C-7BBD16B2EFCA}" destId="{DF294C50-9AB0-4FF0-BAE6-50A6F7C7E378}" srcOrd="0" destOrd="0" presId="urn:microsoft.com/office/officeart/2005/8/layout/vList2"/>
    <dgm:cxn modelId="{EB77D0C3-6F5F-4896-8D30-BC61323A6BCE}" srcId="{09EAA39B-F014-4A68-8CD5-A455F8FEFA24}" destId="{10F65FF8-6B19-473E-971C-9622BFC0EF46}" srcOrd="1" destOrd="0" parTransId="{AF049895-27F7-435F-90B8-119C6BF0B81F}" sibTransId="{0CAAA95D-8191-4A49-A5C8-7665FF84B539}"/>
    <dgm:cxn modelId="{11A32582-E04B-4130-9DD8-854BE60510D6}" type="presParOf" srcId="{274E1829-3960-47F1-A014-1258C52F584D}" destId="{0FAE5866-14D7-4C90-9A6B-919E0F39CF07}" srcOrd="0" destOrd="0" presId="urn:microsoft.com/office/officeart/2005/8/layout/vList2"/>
    <dgm:cxn modelId="{A467C310-ABD7-43ED-831A-1372BFF37B87}" type="presParOf" srcId="{274E1829-3960-47F1-A014-1258C52F584D}" destId="{E17B83AD-968F-4FBD-84E0-839C8C923DD6}" srcOrd="1" destOrd="0" presId="urn:microsoft.com/office/officeart/2005/8/layout/vList2"/>
    <dgm:cxn modelId="{6D70F1EC-887D-43D1-BE8E-6CFD4FBDECDC}" type="presParOf" srcId="{274E1829-3960-47F1-A014-1258C52F584D}" destId="{2584265E-10D1-4181-8846-F306A89A9105}" srcOrd="2" destOrd="0" presId="urn:microsoft.com/office/officeart/2005/8/layout/vList2"/>
    <dgm:cxn modelId="{BA2BE96C-378B-4981-AEF8-039CEE06FEB1}" type="presParOf" srcId="{274E1829-3960-47F1-A014-1258C52F584D}" destId="{9D9BCFD0-7180-447A-AE68-199873112AC6}" srcOrd="3" destOrd="0" presId="urn:microsoft.com/office/officeart/2005/8/layout/vList2"/>
    <dgm:cxn modelId="{DBD5FE8C-FA99-4B37-9633-A2D4C1E407F1}" type="presParOf" srcId="{274E1829-3960-47F1-A014-1258C52F584D}" destId="{DF294C50-9AB0-4FF0-BAE6-50A6F7C7E3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We want this exercise to be </a:t>
          </a:r>
          <a:r>
            <a:rPr lang="en-US" sz="1700" b="1" kern="1200" dirty="0"/>
            <a:t>inclusive </a:t>
          </a:r>
          <a:r>
            <a:rPr lang="en-US" sz="1700" kern="1200" dirty="0"/>
            <a:t>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We want this survey to be </a:t>
          </a:r>
          <a:r>
            <a:rPr lang="en-US" sz="1700" b="1" kern="1200" dirty="0"/>
            <a:t>useable</a:t>
          </a:r>
          <a:r>
            <a:rPr lang="en-US" sz="1700" kern="1200" dirty="0"/>
            <a:t> across all of ICOM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We want this survey to be </a:t>
          </a:r>
          <a:r>
            <a:rPr lang="en-US" sz="1700" b="1" kern="1200" dirty="0"/>
            <a:t>timely.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0DC5F-1602-40AD-8C17-51FC8BD70685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5AC2F-52B6-40FA-96F2-05ABF63FDA01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Every Strategic Plan is important but the one we are developing together for 2022-8 occurs at a critical time for ICOM and for museums worldwide.</a:t>
          </a:r>
          <a:endParaRPr lang="en-US" sz="2400" kern="1200" dirty="0"/>
        </a:p>
      </dsp:txBody>
      <dsp:txXfrm>
        <a:off x="0" y="0"/>
        <a:ext cx="6797675" cy="1412477"/>
      </dsp:txXfrm>
    </dsp:sp>
    <dsp:sp modelId="{DA9683F2-F08E-422C-95E5-5B890C2DDA15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1F89F-E1AB-448D-84B9-6BBEADF2BC8C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The events of 2019 impacted the Association- we need to review what we stand for and what we do well.  </a:t>
          </a:r>
          <a:endParaRPr lang="en-US" sz="2400" kern="1200" dirty="0"/>
        </a:p>
      </dsp:txBody>
      <dsp:txXfrm>
        <a:off x="0" y="1412477"/>
        <a:ext cx="6797675" cy="1412477"/>
      </dsp:txXfrm>
    </dsp:sp>
    <dsp:sp modelId="{5829B33D-2441-4639-9C2A-FC29F221E485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0DE32-1809-49C8-9B17-74A770C8D7E3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ICOM has experienced a period of internal challenge- this has been a catalyst for change and an opportunity for improvement.</a:t>
          </a:r>
          <a:endParaRPr lang="en-US" sz="2400" kern="1200" dirty="0"/>
        </a:p>
      </dsp:txBody>
      <dsp:txXfrm>
        <a:off x="0" y="2824955"/>
        <a:ext cx="6797675" cy="1412477"/>
      </dsp:txXfrm>
    </dsp:sp>
    <dsp:sp modelId="{3E52727E-1E31-431A-BBB7-7233B4F2BEF8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A0785-E428-4B4A-BD5D-8AD8D35AEC24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The global pandemic has impacted museums across the world- our sector faces unprecedented challenges going forward. </a:t>
          </a:r>
          <a:endParaRPr lang="en-US" sz="2400" kern="1200" dirty="0"/>
        </a:p>
      </dsp:txBody>
      <dsp:txXfrm>
        <a:off x="0" y="4237433"/>
        <a:ext cx="6797675" cy="1412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3D3E9-E340-4448-9341-528D76F526AF}">
      <dsp:nvSpPr>
        <dsp:cNvPr id="0" name=""/>
        <dsp:cNvSpPr/>
      </dsp:nvSpPr>
      <dsp:spPr>
        <a:xfrm>
          <a:off x="0" y="2002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D2E00-437E-4926-B422-1A8E3488490C}">
      <dsp:nvSpPr>
        <dsp:cNvPr id="0" name=""/>
        <dsp:cNvSpPr/>
      </dsp:nvSpPr>
      <dsp:spPr>
        <a:xfrm>
          <a:off x="0" y="2002"/>
          <a:ext cx="6797675" cy="127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There is an emphasis throughout the survey on the </a:t>
          </a:r>
          <a:r>
            <a:rPr lang="en-GB" sz="2300" b="1" i="1" kern="1200" dirty="0"/>
            <a:t>strategies</a:t>
          </a:r>
          <a:r>
            <a:rPr lang="en-GB" sz="2300" b="1" kern="1200" dirty="0"/>
            <a:t> to implement the main objectives.</a:t>
          </a:r>
          <a:endParaRPr lang="en-US" sz="2300" b="1" kern="1200" dirty="0"/>
        </a:p>
      </dsp:txBody>
      <dsp:txXfrm>
        <a:off x="0" y="2002"/>
        <a:ext cx="6797675" cy="1277299"/>
      </dsp:txXfrm>
    </dsp:sp>
    <dsp:sp modelId="{7230DFA6-96D9-4421-AD24-3AC7BC875802}">
      <dsp:nvSpPr>
        <dsp:cNvPr id="0" name=""/>
        <dsp:cNvSpPr/>
      </dsp:nvSpPr>
      <dsp:spPr>
        <a:xfrm>
          <a:off x="0" y="1279302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C6B24-8A91-492F-87B3-957BA940525A}">
      <dsp:nvSpPr>
        <dsp:cNvPr id="0" name=""/>
        <dsp:cNvSpPr/>
      </dsp:nvSpPr>
      <dsp:spPr>
        <a:xfrm>
          <a:off x="0" y="1279302"/>
          <a:ext cx="6797675" cy="127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At the end of each objective, there is an opportunity to suggest other strategies</a:t>
          </a:r>
          <a:r>
            <a:rPr lang="en-GB" sz="2300" kern="1200" dirty="0"/>
            <a:t>. </a:t>
          </a:r>
          <a:endParaRPr lang="en-US" sz="2300" kern="1200" dirty="0"/>
        </a:p>
      </dsp:txBody>
      <dsp:txXfrm>
        <a:off x="0" y="1279302"/>
        <a:ext cx="6797675" cy="1277299"/>
      </dsp:txXfrm>
    </dsp:sp>
    <dsp:sp modelId="{3A019F6F-C55F-47A9-951B-801975C952EA}">
      <dsp:nvSpPr>
        <dsp:cNvPr id="0" name=""/>
        <dsp:cNvSpPr/>
      </dsp:nvSpPr>
      <dsp:spPr>
        <a:xfrm>
          <a:off x="0" y="2556601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5BAFA-7DF2-489A-8993-90CA864603D2}">
      <dsp:nvSpPr>
        <dsp:cNvPr id="0" name=""/>
        <dsp:cNvSpPr/>
      </dsp:nvSpPr>
      <dsp:spPr>
        <a:xfrm>
          <a:off x="0" y="2556601"/>
          <a:ext cx="6797675" cy="127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At the end of sections 3 and 4, there is an opportunity to rank the 6 main objectives in order of importance according to the opinion of the respondent</a:t>
          </a:r>
          <a:r>
            <a:rPr lang="en-GB" sz="2300" kern="1200" dirty="0"/>
            <a:t>.</a:t>
          </a:r>
          <a:endParaRPr lang="en-US" sz="2300" kern="1200" dirty="0"/>
        </a:p>
      </dsp:txBody>
      <dsp:txXfrm>
        <a:off x="0" y="2556601"/>
        <a:ext cx="6797675" cy="1277299"/>
      </dsp:txXfrm>
    </dsp:sp>
    <dsp:sp modelId="{4BE72678-B0F7-41D8-A940-0EF0A40CCE2B}">
      <dsp:nvSpPr>
        <dsp:cNvPr id="0" name=""/>
        <dsp:cNvSpPr/>
      </dsp:nvSpPr>
      <dsp:spPr>
        <a:xfrm>
          <a:off x="0" y="3833901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80C2C-8ACF-4179-BC81-49E589BD3BB4}">
      <dsp:nvSpPr>
        <dsp:cNvPr id="0" name=""/>
        <dsp:cNvSpPr/>
      </dsp:nvSpPr>
      <dsp:spPr>
        <a:xfrm>
          <a:off x="0" y="3833901"/>
          <a:ext cx="6791036" cy="181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At the end of each section, there is an opportunity to suggest other objectives</a:t>
          </a:r>
          <a:r>
            <a:rPr lang="en-GB" sz="2400" kern="1200" dirty="0"/>
            <a:t>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The next two slides show examples from the survey.</a:t>
          </a:r>
          <a:endParaRPr lang="en-US" sz="1400" b="1" kern="1200" dirty="0"/>
        </a:p>
      </dsp:txBody>
      <dsp:txXfrm>
        <a:off x="0" y="3833901"/>
        <a:ext cx="6791036" cy="1814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5866-14D7-4C90-9A6B-919E0F39CF07}">
      <dsp:nvSpPr>
        <dsp:cNvPr id="0" name=""/>
        <dsp:cNvSpPr/>
      </dsp:nvSpPr>
      <dsp:spPr>
        <a:xfrm>
          <a:off x="0" y="432668"/>
          <a:ext cx="6582555" cy="1368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The survey takes 20-30 minutes to complete depending on the number of open-ended questions the respondent chooses to answer.</a:t>
          </a:r>
          <a:endParaRPr lang="en-US" sz="2600" kern="1200"/>
        </a:p>
      </dsp:txBody>
      <dsp:txXfrm>
        <a:off x="66824" y="499492"/>
        <a:ext cx="6448907" cy="1235252"/>
      </dsp:txXfrm>
    </dsp:sp>
    <dsp:sp modelId="{2584265E-10D1-4181-8846-F306A89A9105}">
      <dsp:nvSpPr>
        <dsp:cNvPr id="0" name=""/>
        <dsp:cNvSpPr/>
      </dsp:nvSpPr>
      <dsp:spPr>
        <a:xfrm>
          <a:off x="0" y="1876449"/>
          <a:ext cx="6582555" cy="1368900"/>
        </a:xfrm>
        <a:prstGeom prst="roundRect">
          <a:avLst/>
        </a:prstGeom>
        <a:solidFill>
          <a:schemeClr val="accent2">
            <a:hueOff val="745968"/>
            <a:satOff val="-5205"/>
            <a:lumOff val="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Please encourage your constituents to participate and to complete the </a:t>
          </a:r>
          <a:r>
            <a:rPr lang="en-GB" sz="2600" b="1" i="1" kern="1200"/>
            <a:t>whole survey.</a:t>
          </a:r>
          <a:endParaRPr lang="en-US" sz="2600" kern="1200"/>
        </a:p>
      </dsp:txBody>
      <dsp:txXfrm>
        <a:off x="66824" y="1943273"/>
        <a:ext cx="6448907" cy="1235252"/>
      </dsp:txXfrm>
    </dsp:sp>
    <dsp:sp modelId="{DF294C50-9AB0-4FF0-BAE6-50A6F7C7E378}">
      <dsp:nvSpPr>
        <dsp:cNvPr id="0" name=""/>
        <dsp:cNvSpPr/>
      </dsp:nvSpPr>
      <dsp:spPr>
        <a:xfrm>
          <a:off x="0" y="3320229"/>
          <a:ext cx="6582555" cy="1368900"/>
        </a:xfrm>
        <a:prstGeom prst="roundRect">
          <a:avLst/>
        </a:prstGeom>
        <a:solidFill>
          <a:schemeClr val="accent2">
            <a:hueOff val="1491936"/>
            <a:satOff val="-10410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We need a comprehensive data set to have a solid basis for developing a plan which will take a better ICOM forward from 2022!</a:t>
          </a:r>
          <a:endParaRPr lang="en-US" sz="2600" kern="1200" dirty="0"/>
        </a:p>
      </dsp:txBody>
      <dsp:txXfrm>
        <a:off x="66824" y="3387053"/>
        <a:ext cx="6448907" cy="123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15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640080"/>
            <a:ext cx="3659246" cy="28626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+mn-lt"/>
              </a:rPr>
              <a:t>ICOM Strategic Plan 2022-8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Q&amp;A for the National and International Committees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</a:rPr>
              <a:t>Ole </a:t>
            </a:r>
            <a:r>
              <a:rPr lang="en-US" sz="1500" b="1" dirty="0" err="1">
                <a:solidFill>
                  <a:srgbClr val="FFFFFF"/>
                </a:solidFill>
              </a:rPr>
              <a:t>winther</a:t>
            </a:r>
            <a:endParaRPr lang="en-US" sz="1500" b="1" dirty="0">
              <a:solidFill>
                <a:srgbClr val="FFFFFF"/>
              </a:solidFill>
            </a:endParaRPr>
          </a:p>
          <a:p>
            <a:pPr algn="ctr"/>
            <a:r>
              <a:rPr lang="en-US" sz="1500" b="1" dirty="0" err="1">
                <a:solidFill>
                  <a:srgbClr val="FFFFFF"/>
                </a:solidFill>
              </a:rPr>
              <a:t>Spc</a:t>
            </a:r>
            <a:r>
              <a:rPr lang="en-US" sz="1500" b="1" dirty="0">
                <a:solidFill>
                  <a:srgbClr val="FFFFFF"/>
                </a:solidFill>
              </a:rPr>
              <a:t> chair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38030" y="640080"/>
            <a:ext cx="496427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19E86-365E-453B-A3BE-800BEC66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GB" b="1" dirty="0"/>
              <a:t>So</a:t>
            </a:r>
            <a:br>
              <a:rPr lang="en-GB" b="1" dirty="0"/>
            </a:br>
            <a:r>
              <a:rPr lang="en-GB" b="1" dirty="0"/>
              <a:t>we need your help…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BF3495-3684-4D8F-9942-D59641066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73578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71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160B2-588C-4945-999E-538CFC69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Some final things….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3EB61-9F09-49B5-8AAC-6774C0AF2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 dirty="0"/>
              <a:t>Ranking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9007E-B004-4754-8C94-92EB928DAE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If you are having problems…..</a:t>
            </a:r>
            <a:r>
              <a:rPr lang="en-GB" u="sng" dirty="0"/>
              <a:t> </a:t>
            </a:r>
          </a:p>
          <a:p>
            <a:r>
              <a:rPr lang="en-GB" b="1" dirty="0"/>
              <a:t>U</a:t>
            </a:r>
            <a:r>
              <a:rPr lang="en-GB" b="1" dirty="0">
                <a:effectLst/>
              </a:rPr>
              <a:t>se the drag and drop feature rather than manually applying rankings to each option.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AAF54F-1A9B-4A41-A69D-0C8E6DF96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1" dirty="0"/>
              <a:t>Download the link</a:t>
            </a:r>
          </a:p>
        </p:txBody>
      </p:sp>
      <p:pic>
        <p:nvPicPr>
          <p:cNvPr id="10" name="Content Placeholder 9" descr="Qr code&#10;&#10;Description automatically generated">
            <a:extLst>
              <a:ext uri="{FF2B5EF4-FFF2-40B4-BE49-F238E27FC236}">
                <a16:creationId xmlns:a16="http://schemas.microsoft.com/office/drawing/2014/main" id="{AC481CAC-AB27-4C34-8A72-BB265A7D95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16825" y="319405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92471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F007-D5FE-4527-93C5-813F16966F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7200" dirty="0"/>
              <a:t>Thank you.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32ED2-A9E7-4748-BFED-41048382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endParaRPr lang="en-GB" sz="2400" dirty="0"/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Any questions?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2475E-AA67-425D-AD2F-C4C7E224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dirty="0">
                <a:solidFill>
                  <a:srgbClr val="FFFFFF"/>
                </a:solidFill>
              </a:rPr>
              <a:t>1 survey, 4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CB830-0F09-415F-ABAA-9A1B7D98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Section 1- information about the members; who answers the survey?</a:t>
            </a:r>
          </a:p>
          <a:p>
            <a:r>
              <a:rPr lang="en-GB" sz="2400" b="1" dirty="0"/>
              <a:t>Section 2- information about the ICOM brand; what makes ICOM different, what does ICOM do well, what do we stand for?</a:t>
            </a:r>
          </a:p>
          <a:p>
            <a:r>
              <a:rPr lang="en-GB" sz="2400" b="1" dirty="0"/>
              <a:t>Section 3- information about how ICOM can improve; what should we focus on, how shall we achieve our goals?</a:t>
            </a:r>
          </a:p>
          <a:p>
            <a:r>
              <a:rPr lang="en-GB" sz="2400" b="1" dirty="0"/>
              <a:t>Section 4- information about the challenges and opportunities facing the museum sector; how can ICOM serve those needs?</a:t>
            </a:r>
          </a:p>
        </p:txBody>
      </p:sp>
    </p:spTree>
    <p:extLst>
      <p:ext uri="{BB962C8B-B14F-4D97-AF65-F5344CB8AC3E}">
        <p14:creationId xmlns:p14="http://schemas.microsoft.com/office/powerpoint/2010/main" val="348104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Some guiding principles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49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E7904-1274-4AF8-9EDD-29A0DB9A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How the survey addresses </a:t>
            </a:r>
            <a:r>
              <a:rPr lang="en-GB" sz="3600" b="1" i="1" dirty="0">
                <a:solidFill>
                  <a:schemeClr val="bg1"/>
                </a:solidFill>
              </a:rPr>
              <a:t>timeliness.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99CBB58-57E8-4AAA-878E-A05FF15AE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74284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15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8608A-B70B-4A6D-9BA6-7260EC2B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  <a:solidFill>
            <a:schemeClr val="accent5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How the survey addresses </a:t>
            </a:r>
            <a:r>
              <a:rPr lang="en-GB" sz="3600" b="1" i="1" dirty="0">
                <a:solidFill>
                  <a:schemeClr val="bg1"/>
                </a:solidFill>
              </a:rPr>
              <a:t>usefulness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38DBE-64A7-4650-9854-411D403DF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67609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26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C0FA4E6-B4A9-4ABC-A601-8B7FFEF5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92142" y="-201135"/>
            <a:ext cx="339357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C1349-9560-4749-A9D3-5EC544D4229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2518685"/>
              </p:ext>
            </p:extLst>
          </p:nvPr>
        </p:nvGraphicFramePr>
        <p:xfrm>
          <a:off x="943356" y="708144"/>
          <a:ext cx="10337296" cy="5710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9509">
                  <a:extLst>
                    <a:ext uri="{9D8B030D-6E8A-4147-A177-3AD203B41FA5}">
                      <a16:colId xmlns:a16="http://schemas.microsoft.com/office/drawing/2014/main" val="2343739577"/>
                    </a:ext>
                  </a:extLst>
                </a:gridCol>
                <a:gridCol w="665290">
                  <a:extLst>
                    <a:ext uri="{9D8B030D-6E8A-4147-A177-3AD203B41FA5}">
                      <a16:colId xmlns:a16="http://schemas.microsoft.com/office/drawing/2014/main" val="2835902068"/>
                    </a:ext>
                  </a:extLst>
                </a:gridCol>
                <a:gridCol w="979549">
                  <a:extLst>
                    <a:ext uri="{9D8B030D-6E8A-4147-A177-3AD203B41FA5}">
                      <a16:colId xmlns:a16="http://schemas.microsoft.com/office/drawing/2014/main" val="4101607152"/>
                    </a:ext>
                  </a:extLst>
                </a:gridCol>
                <a:gridCol w="677603">
                  <a:extLst>
                    <a:ext uri="{9D8B030D-6E8A-4147-A177-3AD203B41FA5}">
                      <a16:colId xmlns:a16="http://schemas.microsoft.com/office/drawing/2014/main" val="3619998532"/>
                    </a:ext>
                  </a:extLst>
                </a:gridCol>
                <a:gridCol w="936697">
                  <a:extLst>
                    <a:ext uri="{9D8B030D-6E8A-4147-A177-3AD203B41FA5}">
                      <a16:colId xmlns:a16="http://schemas.microsoft.com/office/drawing/2014/main" val="4140479896"/>
                    </a:ext>
                  </a:extLst>
                </a:gridCol>
                <a:gridCol w="1346130">
                  <a:extLst>
                    <a:ext uri="{9D8B030D-6E8A-4147-A177-3AD203B41FA5}">
                      <a16:colId xmlns:a16="http://schemas.microsoft.com/office/drawing/2014/main" val="2723837054"/>
                    </a:ext>
                  </a:extLst>
                </a:gridCol>
                <a:gridCol w="902518">
                  <a:extLst>
                    <a:ext uri="{9D8B030D-6E8A-4147-A177-3AD203B41FA5}">
                      <a16:colId xmlns:a16="http://schemas.microsoft.com/office/drawing/2014/main" val="3883566431"/>
                    </a:ext>
                  </a:extLst>
                </a:gridCol>
              </a:tblGrid>
              <a:tr h="532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External Communication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Essential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Very important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Important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Less important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Not at important at all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No response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919592003"/>
                  </a:ext>
                </a:extLst>
              </a:tr>
              <a:tr h="639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Develop a communications strategy to inform external stakeholders about museums’ contribution to significant issues, initiatives and developments.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3176635834"/>
                  </a:ext>
                </a:extLst>
              </a:tr>
              <a:tr h="671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Respond promptly to external developments by communicating ICOM’s agreed positions to relevant external stakeholders.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690850564"/>
                  </a:ext>
                </a:extLst>
              </a:tr>
              <a:tr h="639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Make ICOM’s published communications with external stakeholders and press releases available to members through the ICOM members’ section.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2631408271"/>
                  </a:ext>
                </a:extLst>
              </a:tr>
              <a:tr h="87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Develop agreed key performance indicators against which external communications activity can be reported.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2776178778"/>
                  </a:ext>
                </a:extLst>
              </a:tr>
              <a:tr h="2347382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Is there one other thing that would improve ICOM’s external communication?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YES [       ]         NO [   ]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Please tell us in 20 words.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………………………………………………………………………………………………………………………………………………….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4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5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CDD2D4-AE0D-4134-83D3-AA053B12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b="1" dirty="0">
                <a:solidFill>
                  <a:srgbClr val="FFFFFF"/>
                </a:solidFill>
              </a:rPr>
              <a:t>Example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60DF92-7E96-42E1-9FDD-705FDAA2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3: SUMMARY.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rank these six areas where ICOM can become more effective in order of importance where 1= most important are and 6= least important.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				[	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communication		[	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communication		[	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			[	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			[	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				[	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your opinion, is there one other area where ICOM can improve?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 [       ]         NO [    ]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Please tell us in 20 words.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</a:t>
            </a:r>
          </a:p>
          <a:p>
            <a:pPr>
              <a:lnSpc>
                <a:spcPct val="10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511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796AB-3325-4D45-9340-D0F9D31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b="1">
                <a:solidFill>
                  <a:srgbClr val="FFFFFF"/>
                </a:solidFill>
              </a:rPr>
              <a:t>How the survey addresses </a:t>
            </a:r>
            <a:r>
              <a:rPr lang="en-GB" sz="4400" b="1" i="1">
                <a:solidFill>
                  <a:srgbClr val="FFFFFF"/>
                </a:solidFill>
              </a:rPr>
              <a:t>inclusiveness</a:t>
            </a:r>
            <a:endParaRPr lang="en-GB" sz="4400" b="1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1D3E-B5D8-4A14-87B7-6334ECE2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62" y="660897"/>
            <a:ext cx="5923721" cy="5646208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The survey is in the 3 official languages.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NC and IC spokespeople, RA Chairs, SC and WG Chairs, Secretariat and EB participation helped to frame the questions for the Stage 2 survey which has been sent to the whole membership.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err="1"/>
              <a:t>Topline</a:t>
            </a:r>
            <a:r>
              <a:rPr lang="en-GB" sz="2400" b="1" dirty="0"/>
              <a:t> findings will be presented to Advisory Committee in November 2021 for comment and feedback.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A draft Strategic Plan will be sent to NCs, ICs RAs and AOs in February 2022 for comment and feedback.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Final Strategic Plan presented to General Assembly for approval and adoption in August 2022.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590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6E4C7-68B9-47C4-8AFA-18C67D19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b="1" dirty="0">
                <a:solidFill>
                  <a:srgbClr val="FFFFFF"/>
                </a:solidFill>
              </a:rPr>
              <a:t>The Story so far…..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DD1D-59C9-485C-B296-4F006B8A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 Survey was launched on Wednesday 11</a:t>
            </a:r>
            <a:r>
              <a:rPr lang="en-GB" sz="2400" b="1" baseline="30000" dirty="0"/>
              <a:t>th</a:t>
            </a:r>
            <a:r>
              <a:rPr lang="en-GB" sz="2400" b="1" dirty="0"/>
              <a:t> August through the Secretariat.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Within 12 minutes we had 120 ‘clicks’ on the survey.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Within 24 hours we had 480 completions.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A week later we had over 800 completions….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BUT- the completed surveys are </a:t>
            </a:r>
            <a:r>
              <a:rPr lang="en-GB" sz="2400" b="1" i="1" dirty="0"/>
              <a:t>partial</a:t>
            </a:r>
            <a:r>
              <a:rPr lang="en-GB" sz="2400" b="1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Only 44% of the respondents have completed every question on the survey.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58853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{7DB8C1C0-5102-48B2-B86B-B78075A3FFD8}tf11437505_win32</Template>
  <TotalTime>257</TotalTime>
  <Words>839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Georgia Pro Cond Light</vt:lpstr>
      <vt:lpstr>Speak Pro</vt:lpstr>
      <vt:lpstr>Wingdings</vt:lpstr>
      <vt:lpstr>RetrospectVTI</vt:lpstr>
      <vt:lpstr>ICOM Strategic Plan 2022-8</vt:lpstr>
      <vt:lpstr>1 survey, 4 sections</vt:lpstr>
      <vt:lpstr>Some guiding principles</vt:lpstr>
      <vt:lpstr>How the survey addresses timeliness.</vt:lpstr>
      <vt:lpstr>How the survey addresses usefulness </vt:lpstr>
      <vt:lpstr>PowerPoint Presentation</vt:lpstr>
      <vt:lpstr>Example 2</vt:lpstr>
      <vt:lpstr>How the survey addresses inclusiveness</vt:lpstr>
      <vt:lpstr>The Story so far…..</vt:lpstr>
      <vt:lpstr>So we need your help…</vt:lpstr>
      <vt:lpstr>Some final things….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ICOM Strategic Plan 2022-8</dc:title>
  <dc:creator>Carol Scott</dc:creator>
  <cp:lastModifiedBy>John Barnes</cp:lastModifiedBy>
  <cp:revision>11</cp:revision>
  <dcterms:created xsi:type="dcterms:W3CDTF">2021-08-15T09:38:07Z</dcterms:created>
  <dcterms:modified xsi:type="dcterms:W3CDTF">2021-09-13T00:24:44Z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