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7" r:id="rId7"/>
    <p:sldId id="265" r:id="rId8"/>
    <p:sldId id="266" r:id="rId9"/>
    <p:sldId id="263" r:id="rId10"/>
    <p:sldId id="264" r:id="rId11"/>
    <p:sldId id="275" r:id="rId12"/>
    <p:sldId id="270" r:id="rId13"/>
    <p:sldId id="268" r:id="rId14"/>
    <p:sldId id="271" r:id="rId15"/>
    <p:sldId id="278" r:id="rId16"/>
    <p:sldId id="269" r:id="rId17"/>
    <p:sldId id="272" r:id="rId18"/>
    <p:sldId id="276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F07"/>
    <a:srgbClr val="E56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ga\Documents\ICOM\ICR\&#1491;&#1493;&#1495;&#1493;&#1514;%20&#1513;&#1493;&#1504;&#1497;&#1501;\&#1493;&#1506;&#1491;%20&#1502;&#1504;&#1492;&#1500;%20&#1488;&#1508;&#1512;&#1497;&#1500;%202021\&#1504;&#1514;&#1493;&#1504;&#1497;%20&#1505;&#1511;&#1512;%20&#1502;&#1506;&#1493;&#1491;&#1499;&#1504;&#1497;&#1501;%20&#1502;&#1488;&#1497;%20202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[נתוני סקר מעודכנים מאי 2021.csv]Sheet4!PivotTable22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tabLst/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Has the museum changed the working methods of the staff in accordance with the social distancing requirements?</a:t>
            </a:r>
          </a:p>
        </c:rich>
      </c:tx>
      <c:layout>
        <c:manualLayout>
          <c:xMode val="edge"/>
          <c:yMode val="edge"/>
          <c:x val="0.11501104034060462"/>
          <c:y val="2.711087494968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tabLst/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370319359285034"/>
          <c:y val="0.15254197109871653"/>
          <c:w val="0.68804914101973236"/>
          <c:h val="0.78659649266900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Sheet4!$A$4:$A$10</c:f>
              <c:strCache>
                <c:ptCount val="7"/>
                <c:pt idx="0">
                  <c:v>No</c:v>
                </c:pt>
                <c:pt idx="1">
                  <c:v>Online meetings</c:v>
                </c:pt>
                <c:pt idx="2">
                  <c:v>Partially working from home</c:v>
                </c:pt>
                <c:pt idx="3">
                  <c:v>partitions in the workplace</c:v>
                </c:pt>
                <c:pt idx="4">
                  <c:v>Reducing number of people in room / meeting</c:v>
                </c:pt>
                <c:pt idx="5">
                  <c:v>Work from home</c:v>
                </c:pt>
                <c:pt idx="6">
                  <c:v>Yes</c:v>
                </c:pt>
              </c:strCache>
            </c:strRef>
          </c:cat>
          <c:val>
            <c:numRef>
              <c:f>Sheet4!$B$4:$B$10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7-426B-A030-278C56A98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8674320"/>
        <c:axId val="448673992"/>
      </c:barChart>
      <c:catAx>
        <c:axId val="44867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673992"/>
        <c:crosses val="autoZero"/>
        <c:auto val="1"/>
        <c:lblAlgn val="ctr"/>
        <c:lblOffset val="100"/>
        <c:noMultiLvlLbl val="0"/>
      </c:catAx>
      <c:valAx>
        <c:axId val="448673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67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Has the museum adopted new work practices regarding social distancing</a:t>
            </a:r>
            <a:r>
              <a:rPr lang="en-US" b="1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Sheet2!$J$4:$J$12</c:f>
              <c:strCache>
                <c:ptCount val="9"/>
                <c:pt idx="0">
                  <c:v>Yes</c:v>
                </c:pt>
                <c:pt idx="1">
                  <c:v>Yes, according to governmental instructions</c:v>
                </c:pt>
                <c:pt idx="2">
                  <c:v>Shift to virtual platforms</c:v>
                </c:pt>
                <c:pt idx="3">
                  <c:v>Preliminary booking of visits</c:v>
                </c:pt>
                <c:pt idx="4">
                  <c:v>Reducing the number of visitors</c:v>
                </c:pt>
                <c:pt idx="5">
                  <c:v>Working in shifts</c:v>
                </c:pt>
                <c:pt idx="6">
                  <c:v>Working from home</c:v>
                </c:pt>
                <c:pt idx="7">
                  <c:v>Sometimes</c:v>
                </c:pt>
                <c:pt idx="8">
                  <c:v>No</c:v>
                </c:pt>
              </c:strCache>
            </c:strRef>
          </c:cat>
          <c:val>
            <c:numRef>
              <c:f>Sheet2!$K$4:$K$12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3-4F78-AAD3-EEDE38BD2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6869992"/>
        <c:axId val="556869664"/>
      </c:barChart>
      <c:catAx>
        <c:axId val="55686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69664"/>
        <c:crosses val="autoZero"/>
        <c:auto val="1"/>
        <c:lblAlgn val="ctr"/>
        <c:lblOffset val="100"/>
        <c:noMultiLvlLbl val="0"/>
      </c:catAx>
      <c:valAx>
        <c:axId val="55686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6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Has the museum adopted or enhanced new ways of communicating with the public?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Sheet11!$B$2:$B$3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2-4033-93B2-38BF170E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868352"/>
        <c:axId val="547681312"/>
      </c:barChart>
      <c:catAx>
        <c:axId val="5568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681312"/>
        <c:crosses val="autoZero"/>
        <c:auto val="1"/>
        <c:lblAlgn val="ctr"/>
        <c:lblOffset val="100"/>
        <c:noMultiLvlLbl val="0"/>
      </c:catAx>
      <c:valAx>
        <c:axId val="5476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86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Has the museum made, or plan to hold exhibitions related to the </a:t>
            </a:r>
            <a:br>
              <a:rPr lang="en-US" sz="2000" b="1" dirty="0"/>
            </a:br>
            <a:r>
              <a:rPr lang="en-US" sz="2000" b="1" dirty="0"/>
              <a:t>COVID 19 pandemic?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Sheet9!$A$2:$A$6</c:f>
              <c:strCache>
                <c:ptCount val="5"/>
                <c:pt idx="0">
                  <c:v>Just collecting materials</c:v>
                </c:pt>
                <c:pt idx="1">
                  <c:v>Yes </c:v>
                </c:pt>
                <c:pt idx="2">
                  <c:v>Yes - we are planning an exhibition</c:v>
                </c:pt>
                <c:pt idx="3">
                  <c:v>Yes - We made an exhibition</c:v>
                </c:pt>
                <c:pt idx="4">
                  <c:v>No</c:v>
                </c:pt>
              </c:strCache>
            </c:strRef>
          </c:cat>
          <c:val>
            <c:numRef>
              <c:f>Sheet9!$B$2:$B$6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2-47AF-A9E2-CCA2FE1E9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1805416"/>
        <c:axId val="441807384"/>
      </c:barChart>
      <c:catAx>
        <c:axId val="441805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807384"/>
        <c:crosses val="autoZero"/>
        <c:auto val="1"/>
        <c:lblAlgn val="ctr"/>
        <c:lblOffset val="100"/>
        <c:noMultiLvlLbl val="0"/>
      </c:catAx>
      <c:valAx>
        <c:axId val="441807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80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6269-B7B7-4BCC-83B0-892E1983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4CDAD-B869-4D0B-BE7B-B6D7B830E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D9AE-7499-4D8F-B661-C23BA5A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F762-920F-42EE-8375-E9BF881D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06CF-C458-41D3-BE8F-3699A812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EF61-5838-4759-BB08-63ED606F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94EF3-0B0D-4101-87AA-D1498CB4D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8FB7-BD75-4DF6-95F0-FF58936C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B5F2-4E10-4D5D-BE1E-5827C237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C347-9A13-40ED-B109-67C60874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2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F6A9D-8345-48E2-B276-E54AA37FB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5C48B-38E6-4E8E-A12B-571937548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AE996-2CD2-4078-9397-A59FA0C2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B7F82-2814-4D0A-A7C6-1646668D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BF209-0F8A-49CF-9A23-AF8C2E5C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D563-0022-4305-8244-5F45E158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3BDA-2992-455E-A3B6-1FFCB690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320B-4724-41BA-95BC-952887BD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9833-800F-4A3E-ADDC-FB979407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1845-A843-49C6-B67C-EFEE107F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7F83-E124-49B8-9D1A-42B28665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0977-636A-4045-AADC-527BB054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039DB-A62B-48FE-BB3F-DCF99ED9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ACF32-465D-41BC-B739-A01E59C7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8AFB-A251-4FD1-A7D4-1637BE7C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BFCE-62D1-49DC-932F-A0394821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8558-76E3-4209-99E3-AC0BF5E09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1DF9-0A90-4F0F-A790-9782E3FDB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A72E9-F52E-4BB7-8F67-634CFDA9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759C4-E054-4FAD-B9F8-3513EED5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3EB89-03D3-4A70-80B6-B6D21C26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1435-0590-4F3B-83B4-78CB1601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6A2F-0939-44E1-9DDA-074ACAC64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4BCBB-2878-4705-94FA-F2369E66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ACCD2-B6AA-48FA-9FC7-9F3727924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CFA0B-06C8-419C-9EFB-7C3631BD5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B5A3C-66CF-43E8-814C-DEF972EE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DBDD2-DF9D-437F-B505-F6A4A330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80089-B94C-4E60-9C5A-CCB6103C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9AB8-5A4D-4BBF-9643-FF6ED06C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9CCC7-D964-4F5D-AD40-99E2489A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F4BAD-9440-421B-922C-7D977E2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3266B-4477-4E17-9D74-42633778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1FA18-6ED7-4170-83ED-1A9850C0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FD725-D369-4F4A-88B5-DF5CDEFE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E218-ABDC-470D-8C05-91CDB2B4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57F1-6296-4B69-B58F-8E510585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7838-9636-4A12-BBC8-95C988D2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AE6D0-12D3-457A-AB8E-542459D1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08FE9-C271-4406-A113-43DE51D2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F66E1-6CC1-45A2-9E15-0BBDB7B1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F7168-2FEF-4B9A-B6ED-DF2FC514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54E6-9150-4D50-AC09-1117549B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34F71-EF65-46A1-BC1A-86F57AFE4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D7962-9254-40F9-BEF5-9AE112E9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4B6B3-61E8-45BE-8684-018DE060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E8466-7B17-4D63-AF2C-18A587E4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6809-870E-40AF-B436-D3CB9D3C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BD9DA-9786-40E8-819B-D25757D9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CC03A-DA8B-4548-AA44-3DBD7064B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48707-F4C3-4E97-B699-AC28A3C32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09E1-7584-4967-9A6C-B8701946A61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56DD7-C8F4-4188-BE89-85BA3D49B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7013-DA1A-4C46-AE3A-AEA67E2AA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E640-8C58-4EA5-AACA-004956DE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1132-A529-4AB4-A6A6-892FD33D4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Status of Museums’ During COVID-19 Pandemic:</a:t>
            </a:r>
            <a:br>
              <a:rPr lang="en-US" b="1" dirty="0"/>
            </a:br>
            <a:r>
              <a:rPr lang="en-US" b="1" dirty="0"/>
              <a:t>One Year After the Breakout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A41BD-29C0-4D44-9A64-ACEE9334F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9075"/>
            <a:ext cx="9144000" cy="540754"/>
          </a:xfrm>
        </p:spPr>
        <p:txBody>
          <a:bodyPr>
            <a:noAutofit/>
          </a:bodyPr>
          <a:lstStyle/>
          <a:p>
            <a:r>
              <a:rPr lang="en-US" sz="3600" b="1" dirty="0"/>
              <a:t>ICR Survey, April - May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2952D-95A7-48CE-9DB4-1A192E4D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54" y="5323979"/>
            <a:ext cx="414563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9AD2D-ADC4-4584-82DC-8C789F909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4" t="29398" r="13597" b="64617"/>
          <a:stretch/>
        </p:blipFill>
        <p:spPr>
          <a:xfrm>
            <a:off x="2382934" y="1063689"/>
            <a:ext cx="7426132" cy="4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DBF49-388B-4CCC-934B-29DE9041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5" t="41047" r="48323" b="18234"/>
          <a:stretch/>
        </p:blipFill>
        <p:spPr>
          <a:xfrm>
            <a:off x="2091241" y="2054136"/>
            <a:ext cx="4004759" cy="3254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1AED0-0364-4235-89B1-E8701657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73" t="41047" r="26970" b="37020"/>
          <a:stretch/>
        </p:blipFill>
        <p:spPr>
          <a:xfrm>
            <a:off x="6615402" y="2688251"/>
            <a:ext cx="2811073" cy="19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5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4D41-EBD3-4C85-A95F-661F06D8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5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Recover and Reimagine</a:t>
            </a:r>
          </a:p>
        </p:txBody>
      </p:sp>
    </p:spTree>
    <p:extLst>
      <p:ext uri="{BB962C8B-B14F-4D97-AF65-F5344CB8AC3E}">
        <p14:creationId xmlns:p14="http://schemas.microsoft.com/office/powerpoint/2010/main" val="102874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3B444-06DB-4749-93D8-ADA154094B30}"/>
              </a:ext>
            </a:extLst>
          </p:cNvPr>
          <p:cNvSpPr txBox="1"/>
          <p:nvPr/>
        </p:nvSpPr>
        <p:spPr>
          <a:xfrm>
            <a:off x="436984" y="81930"/>
            <a:ext cx="11168743" cy="666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Please tell us about special activities your museum made during this year due to COVID-19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b="1" dirty="0"/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Enhance digital platforms and activities.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Virtual tours, online thematic events, educational activities for schools.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Shifting activities from indoor to outdoor spaces.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Reduced group size to maximum 15 people.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More research and projects than in other years.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On-line exhibitions and on-line educational programs for school children and students.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Online quizzes, more interactive contents on social media, open air workshops.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Outdoor scavenger hunt game, virtual programs.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All the activities are in live streaming by YouTube channel.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Collecting objects.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Special museum on-line show in December - Holiday time, connected with main museum exhibition, but more entertaining (special guest - local musician).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We made a plan for Facebook and Instagram, like Wednesday - day for air, Friday Hello from the Museum, Sunday Brain Teasers, Quizzes with prizes from our museum store etc.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Creating a YouTube channel, organizing online conferences, remodeling the permanent exhibition.</a:t>
            </a:r>
          </a:p>
          <a:p>
            <a:pPr marL="182880" indent="-18288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Virtual exhibitions, online lectures and a symposium. An exhibition related to the COVID 19 pandemic.</a:t>
            </a:r>
          </a:p>
        </p:txBody>
      </p:sp>
    </p:spTree>
    <p:extLst>
      <p:ext uri="{BB962C8B-B14F-4D97-AF65-F5344CB8AC3E}">
        <p14:creationId xmlns:p14="http://schemas.microsoft.com/office/powerpoint/2010/main" val="259533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984F46-FC7C-4197-86B2-CC33459DD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13235"/>
              </p:ext>
            </p:extLst>
          </p:nvPr>
        </p:nvGraphicFramePr>
        <p:xfrm>
          <a:off x="466531" y="1101012"/>
          <a:ext cx="6932645" cy="412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1D3129-D617-4891-A713-DBEB69B5286A}"/>
              </a:ext>
            </a:extLst>
          </p:cNvPr>
          <p:cNvSpPr txBox="1"/>
          <p:nvPr/>
        </p:nvSpPr>
        <p:spPr>
          <a:xfrm>
            <a:off x="8033657" y="1586204"/>
            <a:ext cx="3452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museums have increased the use of existing digital platforms, especially on social media such as Facebook and Instagram.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 have been able to develop new platforms such as creating online or virtual exhibitions, holding online lectures or opening a YouTube channel.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museum did not make any changes.</a:t>
            </a:r>
          </a:p>
        </p:txBody>
      </p:sp>
    </p:spTree>
    <p:extLst>
      <p:ext uri="{BB962C8B-B14F-4D97-AF65-F5344CB8AC3E}">
        <p14:creationId xmlns:p14="http://schemas.microsoft.com/office/powerpoint/2010/main" val="51256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27925-9D39-4F5B-BB15-FCDAC80F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58" y="1087016"/>
            <a:ext cx="10265283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BD5B-0AA5-4C98-90C8-2D1BF082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102635"/>
            <a:ext cx="5739882" cy="75506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How to bring visitors back to your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AC6D-5EDC-4B38-A75C-6265DA0E5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9110"/>
            <a:ext cx="10515600" cy="570171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New activities, some of them planned with educational and touristic agents; Outdoor activities.</a:t>
            </a:r>
          </a:p>
          <a:p>
            <a:r>
              <a:rPr lang="en-US" sz="2400" dirty="0"/>
              <a:t>A lot of promotion within the “Safe Stay“ category in Croatia; Makes the visitors feel safe; Keeping everything clean; More outdoor exhibitions.</a:t>
            </a:r>
          </a:p>
          <a:p>
            <a:r>
              <a:rPr lang="en-US" sz="2400" dirty="0"/>
              <a:t>New Programs (events, activity, visits...) and communication.</a:t>
            </a:r>
          </a:p>
          <a:p>
            <a:r>
              <a:rPr lang="en-US" sz="2400" dirty="0"/>
              <a:t>We are trying to work with the National University of Costa Rica to reactivate the space. </a:t>
            </a:r>
          </a:p>
          <a:p>
            <a:r>
              <a:rPr lang="en-US" sz="2400" dirty="0"/>
              <a:t>New exhibition.</a:t>
            </a:r>
          </a:p>
          <a:p>
            <a:r>
              <a:rPr lang="en-US" sz="2400" dirty="0"/>
              <a:t>Promotion of activities.</a:t>
            </a:r>
          </a:p>
          <a:p>
            <a:r>
              <a:rPr lang="en-US" sz="2400" dirty="0"/>
              <a:t>Updating exhibitions.</a:t>
            </a:r>
          </a:p>
          <a:p>
            <a:r>
              <a:rPr lang="en-US" sz="2400" dirty="0"/>
              <a:t>Special price rate, gifts, opening time modification.</a:t>
            </a:r>
          </a:p>
          <a:p>
            <a:r>
              <a:rPr lang="en-US" sz="2400" dirty="0"/>
              <a:t>To convince them again that the museum is a safe place.</a:t>
            </a:r>
          </a:p>
          <a:p>
            <a:r>
              <a:rPr lang="en-US" sz="2400" dirty="0"/>
              <a:t>We are developing new strategies/activities.</a:t>
            </a:r>
          </a:p>
          <a:p>
            <a:r>
              <a:rPr lang="en-US" sz="2400" dirty="0"/>
              <a:t>Reinforcing.</a:t>
            </a:r>
          </a:p>
          <a:p>
            <a:r>
              <a:rPr lang="en-US" sz="2400" dirty="0"/>
              <a:t>With interesting programs.</a:t>
            </a:r>
          </a:p>
          <a:p>
            <a:r>
              <a:rPr lang="en-US" sz="2400" dirty="0"/>
              <a:t>Always keep communicating with the public -  not to lose the connection.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3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CEE21C-B6EC-4A11-9EB8-80DFE6F13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067329"/>
              </p:ext>
            </p:extLst>
          </p:nvPr>
        </p:nvGraphicFramePr>
        <p:xfrm>
          <a:off x="744894" y="830424"/>
          <a:ext cx="10702211" cy="536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56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90DD8-5921-4535-BB87-D0815B1BD13A}"/>
              </a:ext>
            </a:extLst>
          </p:cNvPr>
          <p:cNvSpPr txBox="1"/>
          <p:nvPr/>
        </p:nvSpPr>
        <p:spPr>
          <a:xfrm>
            <a:off x="968051" y="110142"/>
            <a:ext cx="9986088" cy="663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How do you think that ICR can help in this situation?</a:t>
            </a:r>
          </a:p>
          <a:p>
            <a:endParaRPr lang="en-US" sz="2000" dirty="0"/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talk online.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Coordinating special projects that can provide extra funds to regional and local museums.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Suggestions and case studies.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Synthesis of all the museums’ answers.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Advertising and connections.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hare ideas and successful program from other museums.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some good advice.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help the museums creating connections between the community and cultural heritage.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promote, at the international level, the ideas that museums are safe spaces, and that culture is an essential element of public service.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Networking, exchange of information and learn from each other's experience.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with technical and financial expertise.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Ideas of what other museums are doing to keep their audiences engaged.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Marketplace: exchange of ideas, best practice.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 good practice examples.</a:t>
            </a:r>
          </a:p>
          <a:p>
            <a:pPr marL="285750" marR="0" indent="-28575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Introducing cases from as many museums as possible to the members.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40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D4D6BD-70BB-4129-8492-4544A7A9AEC9}"/>
              </a:ext>
            </a:extLst>
          </p:cNvPr>
          <p:cNvSpPr txBox="1"/>
          <p:nvPr/>
        </p:nvSpPr>
        <p:spPr>
          <a:xfrm>
            <a:off x="244013" y="282716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Please share your thoughts with us: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C269F41-3D84-48E1-A9EC-71B0D3D8B884}"/>
              </a:ext>
            </a:extLst>
          </p:cNvPr>
          <p:cNvSpPr/>
          <p:nvPr/>
        </p:nvSpPr>
        <p:spPr>
          <a:xfrm>
            <a:off x="200612" y="2064084"/>
            <a:ext cx="2253845" cy="23679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Cultural heritage is not only for tourists, its also for local people.</a:t>
            </a:r>
          </a:p>
          <a:p>
            <a:pPr algn="ctr"/>
            <a:endParaRPr lang="en-US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D4E7F65-9407-4FE8-A07D-57BFC8560F33}"/>
              </a:ext>
            </a:extLst>
          </p:cNvPr>
          <p:cNvSpPr/>
          <p:nvPr/>
        </p:nvSpPr>
        <p:spPr>
          <a:xfrm>
            <a:off x="2402986" y="771877"/>
            <a:ext cx="3037790" cy="2784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need to see that European Commission arrives to all small museums, that are developing a strong social and educational task.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A9A867-D695-4AF0-A62C-642D77A1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95" y="2160785"/>
            <a:ext cx="2409820" cy="2030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F645B-54E5-4441-ABF7-B44B4444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89" y="3299231"/>
            <a:ext cx="3492568" cy="3347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AB970-238D-42BC-AE89-3A3AC0D7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204" y="42260"/>
            <a:ext cx="3134907" cy="2641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47101-44D8-4B4A-A339-8BA944B6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06" y="2425936"/>
            <a:ext cx="2986526" cy="2217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1B5F54-E86A-4FC1-A1EC-BD653039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01" y="4319256"/>
            <a:ext cx="2363979" cy="2458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9F2406-2F43-4BEE-89DC-C1DF3C9B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02612" y="4763674"/>
            <a:ext cx="3036151" cy="2011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DF42F5-74C5-4E2A-A733-A3E112ED1805}"/>
              </a:ext>
            </a:extLst>
          </p:cNvPr>
          <p:cNvSpPr txBox="1"/>
          <p:nvPr/>
        </p:nvSpPr>
        <p:spPr>
          <a:xfrm>
            <a:off x="3857116" y="3691230"/>
            <a:ext cx="29556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 long period of economic recovery will be needed. It means that for a long time there won’t be money for public museums. We will feel the impact of the crises in budgets.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21EA3-B85D-48BD-ABE7-22EE0FA98303}"/>
              </a:ext>
            </a:extLst>
          </p:cNvPr>
          <p:cNvSpPr txBox="1"/>
          <p:nvPr/>
        </p:nvSpPr>
        <p:spPr>
          <a:xfrm>
            <a:off x="7101357" y="2474001"/>
            <a:ext cx="1839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Everybody needs to feel as safe as possible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40CDE-4561-46D1-9D1E-DF3251FC984C}"/>
              </a:ext>
            </a:extLst>
          </p:cNvPr>
          <p:cNvSpPr txBox="1"/>
          <p:nvPr/>
        </p:nvSpPr>
        <p:spPr>
          <a:xfrm>
            <a:off x="1351668" y="4763674"/>
            <a:ext cx="1780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Joint ventures like workshops, to discuss solutions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7237A0-D640-48A3-95E9-B477F5D82B2B}"/>
              </a:ext>
            </a:extLst>
          </p:cNvPr>
          <p:cNvSpPr txBox="1"/>
          <p:nvPr/>
        </p:nvSpPr>
        <p:spPr>
          <a:xfrm>
            <a:off x="9334531" y="2805820"/>
            <a:ext cx="2656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Not easy to maintain the energy and desire of the personnel and to organize the projects.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997FCA-0980-4615-8CA0-C608AD3FA91B}"/>
              </a:ext>
            </a:extLst>
          </p:cNvPr>
          <p:cNvSpPr txBox="1"/>
          <p:nvPr/>
        </p:nvSpPr>
        <p:spPr>
          <a:xfrm>
            <a:off x="5912012" y="223378"/>
            <a:ext cx="240982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We should find a way to help people to be happy again. The value of museums won't drop as we are spaces of enjoyment and shared knowledge.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CBA305-4D98-4F2F-B7E6-A6586A6D4E28}"/>
              </a:ext>
            </a:extLst>
          </p:cNvPr>
          <p:cNvSpPr txBox="1"/>
          <p:nvPr/>
        </p:nvSpPr>
        <p:spPr>
          <a:xfrm>
            <a:off x="9379385" y="4972921"/>
            <a:ext cx="2605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current situation is quite difficult because of the pandemic, but we are doing our best.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971AFC99-0C31-4DC4-92A2-2660A8364F4F}"/>
              </a:ext>
            </a:extLst>
          </p:cNvPr>
          <p:cNvSpPr/>
          <p:nvPr/>
        </p:nvSpPr>
        <p:spPr>
          <a:xfrm flipH="1">
            <a:off x="8708439" y="162564"/>
            <a:ext cx="3276519" cy="19128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C920D-27B2-44F3-AFB4-A19C731BB4AC}"/>
              </a:ext>
            </a:extLst>
          </p:cNvPr>
          <p:cNvSpPr txBox="1"/>
          <p:nvPr/>
        </p:nvSpPr>
        <p:spPr>
          <a:xfrm>
            <a:off x="9116981" y="456496"/>
            <a:ext cx="2867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must not lose focus.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can use the spare time to rethink our concepts and develop new strategies.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D40B6BF3-F30C-4423-9646-924FF88D625D}"/>
              </a:ext>
            </a:extLst>
          </p:cNvPr>
          <p:cNvSpPr/>
          <p:nvPr/>
        </p:nvSpPr>
        <p:spPr>
          <a:xfrm>
            <a:off x="6943658" y="4040830"/>
            <a:ext cx="2058954" cy="23933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9C1E5-80BE-4D06-A849-C1C6B7B017D4}"/>
              </a:ext>
            </a:extLst>
          </p:cNvPr>
          <p:cNvSpPr txBox="1"/>
          <p:nvPr/>
        </p:nvSpPr>
        <p:spPr>
          <a:xfrm>
            <a:off x="7238839" y="4522700"/>
            <a:ext cx="17637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 are building new programs to bring people back to the museum.</a:t>
            </a:r>
          </a:p>
        </p:txBody>
      </p:sp>
    </p:spTree>
    <p:extLst>
      <p:ext uri="{BB962C8B-B14F-4D97-AF65-F5344CB8AC3E}">
        <p14:creationId xmlns:p14="http://schemas.microsoft.com/office/powerpoint/2010/main" val="36669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6891A3-2C57-4113-8A85-FC58CEDA8725}"/>
              </a:ext>
            </a:extLst>
          </p:cNvPr>
          <p:cNvSpPr/>
          <p:nvPr/>
        </p:nvSpPr>
        <p:spPr>
          <a:xfrm>
            <a:off x="3069771" y="1334278"/>
            <a:ext cx="6913983" cy="34243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became much closer during the pandemic due to the internet. Let's keep connected!</a:t>
            </a:r>
          </a:p>
        </p:txBody>
      </p:sp>
    </p:spTree>
    <p:extLst>
      <p:ext uri="{BB962C8B-B14F-4D97-AF65-F5344CB8AC3E}">
        <p14:creationId xmlns:p14="http://schemas.microsoft.com/office/powerpoint/2010/main" val="115924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CE129-0E6B-453E-B683-3F0DD77E9199}"/>
              </a:ext>
            </a:extLst>
          </p:cNvPr>
          <p:cNvSpPr txBox="1"/>
          <p:nvPr/>
        </p:nvSpPr>
        <p:spPr>
          <a:xfrm>
            <a:off x="1023256" y="85943"/>
            <a:ext cx="2446953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Country</a:t>
            </a:r>
          </a:p>
          <a:p>
            <a:endParaRPr lang="en-US" sz="1600" b="1" u="sng" dirty="0"/>
          </a:p>
          <a:p>
            <a:r>
              <a:rPr lang="en-US" sz="2000" dirty="0"/>
              <a:t>Catalonia</a:t>
            </a:r>
          </a:p>
          <a:p>
            <a:r>
              <a:rPr lang="en-US" sz="2000" dirty="0"/>
              <a:t>Costa Rica</a:t>
            </a:r>
          </a:p>
          <a:p>
            <a:r>
              <a:rPr lang="en-US" sz="2000" dirty="0"/>
              <a:t>Croatia * 4</a:t>
            </a:r>
          </a:p>
          <a:p>
            <a:r>
              <a:rPr lang="en-US" sz="2000" dirty="0"/>
              <a:t>France</a:t>
            </a:r>
          </a:p>
          <a:p>
            <a:r>
              <a:rPr lang="en-US" sz="2000" dirty="0"/>
              <a:t>Germany </a:t>
            </a:r>
          </a:p>
          <a:p>
            <a:r>
              <a:rPr lang="en-US" sz="2000" dirty="0"/>
              <a:t>Iran</a:t>
            </a:r>
          </a:p>
          <a:p>
            <a:r>
              <a:rPr lang="en-US" sz="2000" dirty="0"/>
              <a:t>Israel</a:t>
            </a:r>
          </a:p>
          <a:p>
            <a:r>
              <a:rPr lang="en-US" sz="2000" dirty="0"/>
              <a:t>Italy * 3</a:t>
            </a:r>
          </a:p>
          <a:p>
            <a:r>
              <a:rPr lang="en-US" sz="2000" dirty="0"/>
              <a:t>Japan</a:t>
            </a:r>
          </a:p>
          <a:p>
            <a:r>
              <a:rPr lang="en-US" sz="2000" dirty="0"/>
              <a:t>Kenya</a:t>
            </a:r>
          </a:p>
          <a:p>
            <a:r>
              <a:rPr lang="en-US" sz="2000" dirty="0"/>
              <a:t>Montenegro</a:t>
            </a:r>
          </a:p>
          <a:p>
            <a:r>
              <a:rPr lang="en-US" sz="2000" dirty="0"/>
              <a:t>Romania</a:t>
            </a:r>
          </a:p>
          <a:p>
            <a:r>
              <a:rPr lang="en-US" sz="2000" dirty="0"/>
              <a:t>Russia</a:t>
            </a:r>
          </a:p>
          <a:p>
            <a:r>
              <a:rPr lang="en-US" sz="2000" dirty="0"/>
              <a:t>Slovenia</a:t>
            </a:r>
          </a:p>
          <a:p>
            <a:r>
              <a:rPr lang="en-US" sz="2000" dirty="0"/>
              <a:t>Spain</a:t>
            </a:r>
          </a:p>
          <a:p>
            <a:r>
              <a:rPr lang="en-US" sz="2000" dirty="0"/>
              <a:t>Taiwan</a:t>
            </a:r>
          </a:p>
          <a:p>
            <a:r>
              <a:rPr lang="en-US" sz="2000" dirty="0"/>
              <a:t>Tanzania</a:t>
            </a:r>
          </a:p>
          <a:p>
            <a:r>
              <a:rPr lang="en-US" sz="2000" dirty="0"/>
              <a:t>Uganda</a:t>
            </a:r>
          </a:p>
          <a:p>
            <a:r>
              <a:rPr lang="en-US" sz="2000" dirty="0"/>
              <a:t>United States</a:t>
            </a:r>
          </a:p>
          <a:p>
            <a:endParaRPr lang="en-US" sz="24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DE110-485F-405E-B0A0-FCE47AFB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5" t="-256" b="88070"/>
          <a:stretch/>
        </p:blipFill>
        <p:spPr>
          <a:xfrm>
            <a:off x="5038530" y="1334278"/>
            <a:ext cx="4987387" cy="6251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2C8122-FE08-4858-A827-A1E703BE0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" t="23631" r="25683" b="7250"/>
          <a:stretch/>
        </p:blipFill>
        <p:spPr>
          <a:xfrm>
            <a:off x="4077477" y="2139350"/>
            <a:ext cx="7197282" cy="33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4DB3-137A-4EEC-B97B-28D4C663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4" y="17273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CF269-628A-48F6-AA02-2DECEF7E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180" y="3665646"/>
            <a:ext cx="414563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9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9B440-86CC-498D-AA4D-CCA6BED2B599}"/>
              </a:ext>
            </a:extLst>
          </p:cNvPr>
          <p:cNvSpPr txBox="1"/>
          <p:nvPr/>
        </p:nvSpPr>
        <p:spPr>
          <a:xfrm>
            <a:off x="3023119" y="43458"/>
            <a:ext cx="808031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Field(s) of specialization</a:t>
            </a:r>
          </a:p>
          <a:p>
            <a:endParaRPr lang="en-US" sz="2000" b="1" u="sng" dirty="0">
              <a:highlight>
                <a:srgbClr val="FFFF00"/>
              </a:highlight>
            </a:endParaRPr>
          </a:p>
          <a:p>
            <a:r>
              <a:rPr lang="en-US" dirty="0"/>
              <a:t>Archaeology			</a:t>
            </a:r>
          </a:p>
          <a:p>
            <a:r>
              <a:rPr lang="en-US" dirty="0"/>
              <a:t>Archeology, </a:t>
            </a:r>
            <a:r>
              <a:rPr lang="en-US" dirty="0" err="1"/>
              <a:t>Antropology</a:t>
            </a:r>
            <a:r>
              <a:rPr lang="en-US" dirty="0"/>
              <a:t>, History, Art, Science</a:t>
            </a:r>
          </a:p>
          <a:p>
            <a:r>
              <a:rPr lang="en-US" dirty="0"/>
              <a:t>Complex regional museum</a:t>
            </a:r>
          </a:p>
          <a:p>
            <a:r>
              <a:rPr lang="en-US" dirty="0"/>
              <a:t>Cultural anthropology</a:t>
            </a:r>
          </a:p>
          <a:p>
            <a:r>
              <a:rPr lang="en-US" dirty="0"/>
              <a:t>Cultural history, Archaeology, Ethnography and Maritime history</a:t>
            </a:r>
          </a:p>
          <a:p>
            <a:r>
              <a:rPr lang="en-US" dirty="0"/>
              <a:t>Eco-museum</a:t>
            </a:r>
          </a:p>
          <a:p>
            <a:r>
              <a:rPr lang="en-US" dirty="0"/>
              <a:t>Ethnographic			</a:t>
            </a:r>
          </a:p>
          <a:p>
            <a:r>
              <a:rPr lang="en-US" dirty="0"/>
              <a:t>Ethnographic, History and Maritime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Local</a:t>
            </a:r>
          </a:p>
          <a:p>
            <a:r>
              <a:rPr lang="en-US" dirty="0"/>
              <a:t>Local History</a:t>
            </a:r>
          </a:p>
          <a:p>
            <a:r>
              <a:rPr lang="en-US" dirty="0"/>
              <a:t>Maritime and Migration Museum		</a:t>
            </a:r>
          </a:p>
          <a:p>
            <a:r>
              <a:rPr lang="en-US" dirty="0"/>
              <a:t>Maritime heritage, Navy</a:t>
            </a:r>
          </a:p>
          <a:p>
            <a:r>
              <a:rPr lang="en-US" dirty="0"/>
              <a:t>Memorial</a:t>
            </a:r>
          </a:p>
          <a:p>
            <a:r>
              <a:rPr lang="en-US" dirty="0"/>
              <a:t>Museum Studies</a:t>
            </a:r>
          </a:p>
          <a:p>
            <a:r>
              <a:rPr lang="en-US" dirty="0"/>
              <a:t>Natural History</a:t>
            </a:r>
          </a:p>
          <a:p>
            <a:r>
              <a:rPr lang="en-US" dirty="0"/>
              <a:t>Open air museum - Branch of National museum of Tanzania</a:t>
            </a:r>
          </a:p>
          <a:p>
            <a:r>
              <a:rPr lang="en-US" dirty="0"/>
              <a:t>Regional</a:t>
            </a:r>
          </a:p>
          <a:p>
            <a:r>
              <a:rPr lang="en-US" dirty="0"/>
              <a:t>Regional aspects in all fields</a:t>
            </a:r>
          </a:p>
          <a:p>
            <a:r>
              <a:rPr lang="en-US" dirty="0"/>
              <a:t>Regional museum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Wooden Shipbuilding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D6EFCC-1474-4C42-95A8-766CEA37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79" t="22585" r="13826" b="70816"/>
          <a:stretch/>
        </p:blipFill>
        <p:spPr>
          <a:xfrm>
            <a:off x="1530220" y="548876"/>
            <a:ext cx="3337054" cy="593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DA26C-7ED2-4748-B4DA-2BFB7770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9" t="23783" r="63345" b="6133"/>
          <a:stretch/>
        </p:blipFill>
        <p:spPr>
          <a:xfrm>
            <a:off x="1530220" y="1259197"/>
            <a:ext cx="3337055" cy="3143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B3F97-C02D-400F-A17B-76A75CE1F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56" r="39699" b="41280"/>
          <a:stretch/>
        </p:blipFill>
        <p:spPr>
          <a:xfrm>
            <a:off x="1628091" y="4666213"/>
            <a:ext cx="2884724" cy="145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5F535-3D27-4513-B6D2-3756FB5190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29" b="84497"/>
          <a:stretch/>
        </p:blipFill>
        <p:spPr>
          <a:xfrm>
            <a:off x="7932769" y="551854"/>
            <a:ext cx="1788954" cy="593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2CCC9-3434-492A-8F13-7A3D2362B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725" y="1237136"/>
            <a:ext cx="3239184" cy="3167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FF3E0-BBD1-469E-B2E2-BCE528578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187" y="4501205"/>
            <a:ext cx="3205296" cy="22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4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5509F-E1F2-42EA-80D8-CCEB8FBF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3" t="35470" r="13444" b="19592"/>
          <a:stretch/>
        </p:blipFill>
        <p:spPr>
          <a:xfrm>
            <a:off x="2048709" y="2038228"/>
            <a:ext cx="8094582" cy="3401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24CC2-4E25-4C0D-83B9-7B3E3F534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5" t="3671" b="87448"/>
          <a:stretch/>
        </p:blipFill>
        <p:spPr>
          <a:xfrm>
            <a:off x="2588311" y="849085"/>
            <a:ext cx="7015378" cy="3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C2BFF0-56C1-4A87-92B9-8F11BD48C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888294"/>
              </p:ext>
            </p:extLst>
          </p:nvPr>
        </p:nvGraphicFramePr>
        <p:xfrm>
          <a:off x="445812" y="354563"/>
          <a:ext cx="11300376" cy="599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72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EBC58-E29E-4D0E-A000-BDD360DC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98" t="35510" r="13826" b="57032"/>
          <a:stretch/>
        </p:blipFill>
        <p:spPr>
          <a:xfrm>
            <a:off x="4220732" y="727790"/>
            <a:ext cx="3750536" cy="783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5B9F5-12CA-411F-9D57-B231956D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37" y="2106907"/>
            <a:ext cx="3261643" cy="3036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C561C-AFCF-46A0-9554-CA28A9F40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67" y="2619250"/>
            <a:ext cx="4807695" cy="21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295B8-A4FF-4ADE-9F3C-C8DDA26D1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847721"/>
              </p:ext>
            </p:extLst>
          </p:nvPr>
        </p:nvGraphicFramePr>
        <p:xfrm>
          <a:off x="877078" y="653143"/>
          <a:ext cx="9993085" cy="55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02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BD67E-A49D-457E-A471-FEDC373BF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9" t="43143" r="13750" b="10068"/>
          <a:stretch/>
        </p:blipFill>
        <p:spPr>
          <a:xfrm>
            <a:off x="1772816" y="2016049"/>
            <a:ext cx="8752115" cy="36394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A8F5A-526F-41AE-B454-332B6CD98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3" t="2347" b="89000"/>
          <a:stretch/>
        </p:blipFill>
        <p:spPr>
          <a:xfrm>
            <a:off x="2338127" y="1020510"/>
            <a:ext cx="7515746" cy="3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962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Status of Museums’ During COVID-19 Pandemic: One Year After the Breakout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 and Reimagine</vt:lpstr>
      <vt:lpstr>PowerPoint Presentation</vt:lpstr>
      <vt:lpstr>PowerPoint Presentation</vt:lpstr>
      <vt:lpstr>PowerPoint Presentation</vt:lpstr>
      <vt:lpstr>How to bring visitors back to your museum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status of Museums' during COVID-19 Pandemic - One year after the breakout</dc:title>
  <dc:creator>Noga Raved</dc:creator>
  <cp:lastModifiedBy>Noga Raved</cp:lastModifiedBy>
  <cp:revision>84</cp:revision>
  <dcterms:created xsi:type="dcterms:W3CDTF">2021-04-28T08:41:32Z</dcterms:created>
  <dcterms:modified xsi:type="dcterms:W3CDTF">2021-05-19T12:45:12Z</dcterms:modified>
</cp:coreProperties>
</file>